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6" d="100"/>
          <a:sy n="86" d="100"/>
        </p:scale>
        <p:origin x="-120" y="-6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510D040-97E6-46C7-B49E-7835FF48401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EC1D17D5-7121-48AA-A912-44B37C446F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3E97DDCA-A069-4F06-B47B-B13F60C695C5}"/>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5" name="フッター プレースホルダー 4">
            <a:extLst>
              <a:ext uri="{FF2B5EF4-FFF2-40B4-BE49-F238E27FC236}">
                <a16:creationId xmlns:a16="http://schemas.microsoft.com/office/drawing/2014/main" xmlns="" id="{5BF7465D-4813-424C-B050-1B27A8F5A3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17ECAE36-9FFF-4FE5-89E6-0ECF112072C5}"/>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1903453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56A2AFA-15B7-49E8-BEA7-998EDF83BF8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B60AE87B-0264-433A-A5A5-893805329A3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FBF40E15-00F3-4D48-80BF-7B4626317C67}"/>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5" name="フッター プレースホルダー 4">
            <a:extLst>
              <a:ext uri="{FF2B5EF4-FFF2-40B4-BE49-F238E27FC236}">
                <a16:creationId xmlns:a16="http://schemas.microsoft.com/office/drawing/2014/main" xmlns="" id="{D6F1AA12-1046-4972-AAEC-050F0DDBBC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27E0E507-94E1-41BE-99AF-06D03AE87BFF}"/>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49309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A825114F-1C80-4D1E-A27E-847F24E8B63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787E8097-A01B-4EC6-BC2B-B1D661DED86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468E0869-B936-4215-BA7F-51222F096E59}"/>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5" name="フッター プレースホルダー 4">
            <a:extLst>
              <a:ext uri="{FF2B5EF4-FFF2-40B4-BE49-F238E27FC236}">
                <a16:creationId xmlns:a16="http://schemas.microsoft.com/office/drawing/2014/main" xmlns="" id="{8F242A79-1107-46F6-8632-C16D9894AE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1A4622FB-B7D4-49AB-889D-CD4A42AE1B70}"/>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167357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F8972C2-EE83-4533-B473-A98D0F335A1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8F7287D0-B55D-4E70-8C8E-1E8FFD661E4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0B0F7E5D-97A6-4906-8852-D7841CFE1A02}"/>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5" name="フッター プレースホルダー 4">
            <a:extLst>
              <a:ext uri="{FF2B5EF4-FFF2-40B4-BE49-F238E27FC236}">
                <a16:creationId xmlns:a16="http://schemas.microsoft.com/office/drawing/2014/main" xmlns="" id="{5597B02C-CC15-4018-B609-B20F3F2A12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3D4D07B8-76AE-4362-A700-9BB363D1721F}"/>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410740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0B2A70C-A6F0-4C7A-9B11-0D2F1A5C67D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E82F4C9D-980C-4731-875A-9DA592B156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D4578FD7-6230-4FA3-AA3E-F6D08AF56EB9}"/>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5" name="フッター プレースホルダー 4">
            <a:extLst>
              <a:ext uri="{FF2B5EF4-FFF2-40B4-BE49-F238E27FC236}">
                <a16:creationId xmlns:a16="http://schemas.microsoft.com/office/drawing/2014/main" xmlns="" id="{DBDFD1C5-7DBB-4AB2-B733-A8D9F3EC84A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6FF66B77-56AB-4C9C-AECA-9A1BCCCA73ED}"/>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3579253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1F1EF2C-F7DE-4ADB-9B7A-BE01B1AE6CD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6AD047ED-400E-474F-9C0E-64CBEAE7711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E9E65C8B-64C9-4604-BB27-00CD6C8BB9B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E35CD092-FADD-46E8-BE7B-1D8A9536C248}"/>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6" name="フッター プレースホルダー 5">
            <a:extLst>
              <a:ext uri="{FF2B5EF4-FFF2-40B4-BE49-F238E27FC236}">
                <a16:creationId xmlns:a16="http://schemas.microsoft.com/office/drawing/2014/main" xmlns="" id="{4580BB4E-B54B-4A33-8A0C-2AF56A322E1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A615D54D-6F28-440B-B9BB-FA736EB7C9CD}"/>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2032787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C4A919B-0FE1-4083-853B-21B627D1F8E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2CE84C53-73B0-4C09-8C5D-590AF34451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3D8489B6-3370-4090-AE23-6F138F78028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FE481CD4-2250-460E-AC35-CDA75361B4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52FFE8FF-B51E-444C-BE84-7623C3F500F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61F12722-3E0F-4D63-8183-5BEB22024177}"/>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8" name="フッター プレースホルダー 7">
            <a:extLst>
              <a:ext uri="{FF2B5EF4-FFF2-40B4-BE49-F238E27FC236}">
                <a16:creationId xmlns:a16="http://schemas.microsoft.com/office/drawing/2014/main" xmlns="" id="{20B32F15-6252-48F9-9BA8-5F04ECACE8A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51EA95F6-C534-4315-AB7A-FBF0CCAC9F19}"/>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379991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5EF9992-8E07-4757-B21B-54FC07247EE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2F4BC499-0B6B-4694-B8C0-C942B2B33D10}"/>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4" name="フッター プレースホルダー 3">
            <a:extLst>
              <a:ext uri="{FF2B5EF4-FFF2-40B4-BE49-F238E27FC236}">
                <a16:creationId xmlns:a16="http://schemas.microsoft.com/office/drawing/2014/main" xmlns="" id="{58BE85D8-A072-4CFC-A3DA-C4C03BF4479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51EBAFA7-14AB-45E9-8676-24EFE474F5CE}"/>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3016016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22C53EE5-041C-4042-B20E-32D320E51CD4}"/>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3" name="フッター プレースホルダー 2">
            <a:extLst>
              <a:ext uri="{FF2B5EF4-FFF2-40B4-BE49-F238E27FC236}">
                <a16:creationId xmlns:a16="http://schemas.microsoft.com/office/drawing/2014/main" xmlns="" id="{BE16C726-375C-4CA3-B4C5-A13B96AFDA8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AD7A6ACE-D64B-4203-89F2-C212620C6030}"/>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3672703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7FA4182-2BC8-4B79-8631-8831DE8ABEF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887C150E-2F0D-4033-B465-0D40188263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FD523F6C-29DF-4D82-9459-2F409FBF5C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3A164BC0-F1E1-4793-A028-46130E0FD6D5}"/>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6" name="フッター プレースホルダー 5">
            <a:extLst>
              <a:ext uri="{FF2B5EF4-FFF2-40B4-BE49-F238E27FC236}">
                <a16:creationId xmlns:a16="http://schemas.microsoft.com/office/drawing/2014/main" xmlns="" id="{836DB461-0755-471E-9A05-A160B7ABD93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2D8E67F7-3854-4F34-84F2-1DA654F1EE5B}"/>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159643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148A635-71F9-45EB-93DE-30AF8A2B32F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2B446BA7-3EC2-4061-AC59-5B8445CB53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xmlns="" id="{BE8145BE-2765-403F-8AC8-B58D36A537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35D347F3-829C-4AE9-BB3F-579E98EB7360}"/>
              </a:ext>
            </a:extLst>
          </p:cNvPr>
          <p:cNvSpPr>
            <a:spLocks noGrp="1"/>
          </p:cNvSpPr>
          <p:nvPr>
            <p:ph type="dt" sz="half" idx="10"/>
          </p:nvPr>
        </p:nvSpPr>
        <p:spPr/>
        <p:txBody>
          <a:bodyPr/>
          <a:lstStyle/>
          <a:p>
            <a:fld id="{D1B9CC72-7F6A-48AB-9892-494B2E1A775D}" type="datetimeFigureOut">
              <a:rPr kumimoji="1" lang="ja-JP" altLang="en-US" smtClean="0"/>
              <a:t>19/11/07</a:t>
            </a:fld>
            <a:endParaRPr kumimoji="1" lang="ja-JP" altLang="en-US"/>
          </a:p>
        </p:txBody>
      </p:sp>
      <p:sp>
        <p:nvSpPr>
          <p:cNvPr id="6" name="フッター プレースホルダー 5">
            <a:extLst>
              <a:ext uri="{FF2B5EF4-FFF2-40B4-BE49-F238E27FC236}">
                <a16:creationId xmlns:a16="http://schemas.microsoft.com/office/drawing/2014/main" xmlns="" id="{70F66AE1-B4EE-4D82-A402-11ECCC5FF3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175F0FC0-DE59-4F46-92DA-03F180666316}"/>
              </a:ext>
            </a:extLst>
          </p:cNvPr>
          <p:cNvSpPr>
            <a:spLocks noGrp="1"/>
          </p:cNvSpPr>
          <p:nvPr>
            <p:ph type="sldNum" sz="quarter" idx="12"/>
          </p:nvPr>
        </p:nvSpPr>
        <p:spPr/>
        <p:txBody>
          <a:body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292579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AAFFAB99-56B3-4742-A147-4FD27660D1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7F12D84B-0312-429B-80B6-E71884E185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F4098C24-5145-40ED-A551-99E3EC2CF5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9CC72-7F6A-48AB-9892-494B2E1A775D}" type="datetimeFigureOut">
              <a:rPr kumimoji="1" lang="ja-JP" altLang="en-US" smtClean="0"/>
              <a:t>19/11/07</a:t>
            </a:fld>
            <a:endParaRPr kumimoji="1" lang="ja-JP" altLang="en-US"/>
          </a:p>
        </p:txBody>
      </p:sp>
      <p:sp>
        <p:nvSpPr>
          <p:cNvPr id="5" name="フッター プレースホルダー 4">
            <a:extLst>
              <a:ext uri="{FF2B5EF4-FFF2-40B4-BE49-F238E27FC236}">
                <a16:creationId xmlns:a16="http://schemas.microsoft.com/office/drawing/2014/main" xmlns="" id="{DD70CF5A-177C-4746-9083-A577DC4632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31FC2178-22BB-454E-9EF1-4173FADAD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DC674A-ED8B-4A27-833F-C75D2518B70A}" type="slidenum">
              <a:rPr kumimoji="1" lang="ja-JP" altLang="en-US" smtClean="0"/>
              <a:t>‹#›</a:t>
            </a:fld>
            <a:endParaRPr kumimoji="1" lang="ja-JP" altLang="en-US"/>
          </a:p>
        </p:txBody>
      </p:sp>
    </p:spTree>
    <p:extLst>
      <p:ext uri="{BB962C8B-B14F-4D97-AF65-F5344CB8AC3E}">
        <p14:creationId xmlns:p14="http://schemas.microsoft.com/office/powerpoint/2010/main" val="3137446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31062BD-DEF6-41AC-ABF1-D6A4123F1A35}"/>
              </a:ext>
            </a:extLst>
          </p:cNvPr>
          <p:cNvSpPr>
            <a:spLocks noGrp="1"/>
          </p:cNvSpPr>
          <p:nvPr>
            <p:ph type="ctrTitle"/>
          </p:nvPr>
        </p:nvSpPr>
        <p:spPr/>
        <p:txBody>
          <a:bodyPr>
            <a:normAutofit/>
          </a:bodyPr>
          <a:lstStyle/>
          <a:p>
            <a:r>
              <a:rPr kumimoji="1" lang="ja-JP" altLang="en-US" dirty="0">
                <a:latin typeface="BIZ UDP明朝 Medium" panose="02020500000000000000" pitchFamily="18" charset="-128"/>
                <a:ea typeface="BIZ UDP明朝 Medium" panose="02020500000000000000" pitchFamily="18" charset="-128"/>
              </a:rPr>
              <a:t>共和主義宣言</a:t>
            </a:r>
            <a:r>
              <a:rPr kumimoji="1" lang="en-US" altLang="ja-JP" dirty="0">
                <a:latin typeface="BIZ UDP明朝 Medium" panose="02020500000000000000" pitchFamily="18" charset="-128"/>
                <a:ea typeface="BIZ UDP明朝 Medium" panose="02020500000000000000" pitchFamily="18" charset="-128"/>
              </a:rPr>
              <a:t/>
            </a:r>
            <a:br>
              <a:rPr kumimoji="1" lang="en-US" altLang="ja-JP" dirty="0">
                <a:latin typeface="BIZ UDP明朝 Medium" panose="02020500000000000000" pitchFamily="18" charset="-128"/>
                <a:ea typeface="BIZ UDP明朝 Medium" panose="02020500000000000000" pitchFamily="18" charset="-128"/>
              </a:rPr>
            </a:br>
            <a:r>
              <a:rPr kumimoji="1" lang="ja-JP" altLang="en-US" dirty="0">
                <a:latin typeface="BIZ UDP明朝 Medium" panose="02020500000000000000" pitchFamily="18" charset="-128"/>
                <a:ea typeface="BIZ UDP明朝 Medium" panose="02020500000000000000" pitchFamily="18" charset="-128"/>
              </a:rPr>
              <a:t>「次の日本へ」出版報告会</a:t>
            </a:r>
          </a:p>
        </p:txBody>
      </p:sp>
      <p:sp>
        <p:nvSpPr>
          <p:cNvPr id="3" name="字幕 2">
            <a:extLst>
              <a:ext uri="{FF2B5EF4-FFF2-40B4-BE49-F238E27FC236}">
                <a16:creationId xmlns:a16="http://schemas.microsoft.com/office/drawing/2014/main" xmlns="" id="{112D2785-937A-43BA-AE90-98926B65F36F}"/>
              </a:ext>
            </a:extLst>
          </p:cNvPr>
          <p:cNvSpPr>
            <a:spLocks noGrp="1"/>
          </p:cNvSpPr>
          <p:nvPr>
            <p:ph type="subTitle" idx="1"/>
          </p:nvPr>
        </p:nvSpPr>
        <p:spPr>
          <a:xfrm>
            <a:off x="1524000" y="4101736"/>
            <a:ext cx="9723120" cy="1881053"/>
          </a:xfrm>
        </p:spPr>
        <p:txBody>
          <a:bodyPr>
            <a:normAutofit/>
          </a:bodyPr>
          <a:lstStyle/>
          <a:p>
            <a:r>
              <a:rPr kumimoji="1" lang="ja-JP" altLang="en-US" sz="6000" dirty="0"/>
              <a:t>第一回共和党結党準備会</a:t>
            </a:r>
          </a:p>
        </p:txBody>
      </p:sp>
    </p:spTree>
    <p:extLst>
      <p:ext uri="{BB962C8B-B14F-4D97-AF65-F5344CB8AC3E}">
        <p14:creationId xmlns:p14="http://schemas.microsoft.com/office/powerpoint/2010/main" val="1927037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1AC3ACC-71B0-42D9-9AFA-FAEFA1A42492}"/>
              </a:ext>
            </a:extLst>
          </p:cNvPr>
          <p:cNvSpPr>
            <a:spLocks noGrp="1"/>
          </p:cNvSpPr>
          <p:nvPr>
            <p:ph type="title"/>
          </p:nvPr>
        </p:nvSpPr>
        <p:spPr/>
        <p:txBody>
          <a:bodyPr>
            <a:normAutofit fontScale="90000"/>
          </a:bodyPr>
          <a:lstStyle/>
          <a:p>
            <a:r>
              <a:rPr kumimoji="1" lang="ja-JP" altLang="en-US" dirty="0"/>
              <a:t>共和主義宣言「次の日本へ」</a:t>
            </a:r>
            <a:r>
              <a:rPr kumimoji="1" lang="en-US" altLang="ja-JP" dirty="0"/>
              <a:t/>
            </a:r>
            <a:br>
              <a:rPr kumimoji="1" lang="en-US" altLang="ja-JP" dirty="0"/>
            </a:br>
            <a:r>
              <a:rPr kumimoji="1" lang="en-US" altLang="ja-JP" dirty="0"/>
              <a:t/>
            </a:r>
            <a:br>
              <a:rPr kumimoji="1" lang="en-US" altLang="ja-JP" dirty="0"/>
            </a:br>
            <a:r>
              <a:rPr kumimoji="1" lang="ja-JP" altLang="en-US" dirty="0"/>
              <a:t>　　　　　　　　　　　　　　　鳩山友紀夫</a:t>
            </a:r>
          </a:p>
        </p:txBody>
      </p:sp>
      <p:sp>
        <p:nvSpPr>
          <p:cNvPr id="3" name="コンテンツ プレースホルダー 2">
            <a:extLst>
              <a:ext uri="{FF2B5EF4-FFF2-40B4-BE49-F238E27FC236}">
                <a16:creationId xmlns:a16="http://schemas.microsoft.com/office/drawing/2014/main" xmlns="" id="{345B44A7-33B1-47C7-A745-58F9665C35A0}"/>
              </a:ext>
            </a:extLst>
          </p:cNvPr>
          <p:cNvSpPr>
            <a:spLocks noGrp="1"/>
          </p:cNvSpPr>
          <p:nvPr>
            <p:ph idx="1"/>
          </p:nvPr>
        </p:nvSpPr>
        <p:spPr>
          <a:xfrm>
            <a:off x="838200" y="1825624"/>
            <a:ext cx="10795000" cy="4537075"/>
          </a:xfrm>
        </p:spPr>
        <p:txBody>
          <a:bodyPr/>
          <a:lstStyle/>
          <a:p>
            <a:endParaRPr kumimoji="1" lang="en-US" altLang="ja-JP" dirty="0"/>
          </a:p>
          <a:p>
            <a:r>
              <a:rPr kumimoji="1" lang="ja-JP" altLang="en-US" sz="3200" dirty="0"/>
              <a:t>急激に劣化する地球環境への対応不足</a:t>
            </a:r>
            <a:endParaRPr kumimoji="1" lang="en-US" altLang="ja-JP" sz="3200" dirty="0"/>
          </a:p>
          <a:p>
            <a:r>
              <a:rPr lang="ja-JP" altLang="en-US" sz="3200" dirty="0"/>
              <a:t>激変する東アジアに対応できない外交</a:t>
            </a:r>
            <a:endParaRPr lang="en-US" altLang="ja-JP" sz="3200" dirty="0"/>
          </a:p>
          <a:p>
            <a:r>
              <a:rPr lang="ja-JP" altLang="en-US" sz="3200" dirty="0"/>
              <a:t>保護者から収奪者へと変貌した米国に追随する外交</a:t>
            </a:r>
            <a:endParaRPr lang="en-US" altLang="ja-JP" sz="3200" dirty="0"/>
          </a:p>
          <a:p>
            <a:r>
              <a:rPr lang="ja-JP" altLang="en-US" sz="3200" dirty="0"/>
              <a:t>嘘、隠蔽、捏造のまかり通る</a:t>
            </a:r>
            <a:r>
              <a:rPr kumimoji="1" lang="ja-JP" altLang="en-US" sz="3200" dirty="0"/>
              <a:t>政治行政</a:t>
            </a:r>
            <a:endParaRPr kumimoji="1" lang="en-US" altLang="ja-JP" sz="3200" dirty="0"/>
          </a:p>
          <a:p>
            <a:r>
              <a:rPr lang="ja-JP" altLang="en-US" sz="3200" dirty="0"/>
              <a:t>三権分立していない国家統治</a:t>
            </a:r>
            <a:endParaRPr kumimoji="1" lang="en-US" altLang="ja-JP" sz="3200" dirty="0"/>
          </a:p>
          <a:p>
            <a:r>
              <a:rPr lang="ja-JP" altLang="en-US" sz="3200" dirty="0"/>
              <a:t>日本型モデルの喪失</a:t>
            </a:r>
            <a:endParaRPr lang="en-US" altLang="ja-JP" sz="3200" dirty="0"/>
          </a:p>
          <a:p>
            <a:pPr marL="0" indent="0">
              <a:buNone/>
            </a:pPr>
            <a:endParaRPr kumimoji="1" lang="ja-JP" altLang="en-US" sz="3200" dirty="0"/>
          </a:p>
        </p:txBody>
      </p:sp>
    </p:spTree>
    <p:extLst>
      <p:ext uri="{BB962C8B-B14F-4D97-AF65-F5344CB8AC3E}">
        <p14:creationId xmlns:p14="http://schemas.microsoft.com/office/powerpoint/2010/main" val="900231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2B703C2-E9FF-489B-9B73-B77E597610EE}"/>
              </a:ext>
            </a:extLst>
          </p:cNvPr>
          <p:cNvSpPr>
            <a:spLocks noGrp="1"/>
          </p:cNvSpPr>
          <p:nvPr>
            <p:ph type="title"/>
          </p:nvPr>
        </p:nvSpPr>
        <p:spPr/>
        <p:txBody>
          <a:bodyPr/>
          <a:lstStyle/>
          <a:p>
            <a:r>
              <a:rPr kumimoji="1" lang="ja-JP" altLang="en-US" dirty="0"/>
              <a:t>正義・美徳・卓越・友愛の４公準</a:t>
            </a:r>
          </a:p>
        </p:txBody>
      </p:sp>
      <p:sp>
        <p:nvSpPr>
          <p:cNvPr id="3" name="コンテンツ プレースホルダー 2">
            <a:extLst>
              <a:ext uri="{FF2B5EF4-FFF2-40B4-BE49-F238E27FC236}">
                <a16:creationId xmlns:a16="http://schemas.microsoft.com/office/drawing/2014/main" xmlns="" id="{8F596B8F-D075-47EB-9BC6-CE38053F16B9}"/>
              </a:ext>
            </a:extLst>
          </p:cNvPr>
          <p:cNvSpPr>
            <a:spLocks noGrp="1"/>
          </p:cNvSpPr>
          <p:nvPr>
            <p:ph idx="1"/>
          </p:nvPr>
        </p:nvSpPr>
        <p:spPr/>
        <p:txBody>
          <a:bodyPr>
            <a:normAutofit lnSpcReduction="10000"/>
          </a:bodyPr>
          <a:lstStyle/>
          <a:p>
            <a:r>
              <a:rPr kumimoji="1" lang="ja-JP" altLang="en-US" dirty="0"/>
              <a:t>正義：日本に最も不足している部分。政治・行政だけでなく、企業経営（企業腐敗・関西電力）や社会一般に正義観が欠けている</a:t>
            </a:r>
            <a:endParaRPr kumimoji="1" lang="en-US" altLang="ja-JP" dirty="0"/>
          </a:p>
          <a:p>
            <a:r>
              <a:rPr lang="ja-JP" altLang="en-US" dirty="0"/>
              <a:t>美徳：“</a:t>
            </a:r>
            <a:r>
              <a:rPr lang="en-US" altLang="ja-JP" dirty="0"/>
              <a:t>virtue</a:t>
            </a:r>
            <a:r>
              <a:rPr lang="ja-JP" altLang="en-US" dirty="0"/>
              <a:t>”すなわち“力”である、政治行政に欠如している</a:t>
            </a:r>
            <a:endParaRPr lang="en-US" altLang="ja-JP" dirty="0"/>
          </a:p>
          <a:p>
            <a:r>
              <a:rPr kumimoji="1" lang="ja-JP" altLang="en-US" dirty="0"/>
              <a:t>卓越：富国傲慢路線で堕ちた日本の信用や評価は卓越でしかとりもどせない。ラグビーのワールドカップで評価された日本の努力</a:t>
            </a:r>
            <a:endParaRPr kumimoji="1" lang="en-US" altLang="ja-JP" dirty="0"/>
          </a:p>
          <a:p>
            <a:r>
              <a:rPr lang="ja-JP" altLang="en-US" dirty="0"/>
              <a:t>友愛：自立と共生、相互尊重・相互理解・相互扶助</a:t>
            </a:r>
            <a:endParaRPr lang="en-US" altLang="ja-JP" dirty="0"/>
          </a:p>
          <a:p>
            <a:pPr marL="0" indent="0">
              <a:buNone/>
            </a:pPr>
            <a:r>
              <a:rPr kumimoji="1" lang="ja-JP" altLang="en-US" dirty="0"/>
              <a:t>　　　　「富国有徳の思想」　横井小楠</a:t>
            </a:r>
            <a:endParaRPr kumimoji="1" lang="en-US" altLang="ja-JP" dirty="0"/>
          </a:p>
          <a:p>
            <a:pPr marL="0" indent="0">
              <a:buNone/>
            </a:pPr>
            <a:r>
              <a:rPr lang="ja-JP" altLang="en-US" dirty="0"/>
              <a:t>　　　　「友愛の政治経済学」賀川豊彦</a:t>
            </a:r>
            <a:endParaRPr kumimoji="1" lang="ja-JP" altLang="en-US" dirty="0"/>
          </a:p>
        </p:txBody>
      </p:sp>
    </p:spTree>
    <p:extLst>
      <p:ext uri="{BB962C8B-B14F-4D97-AF65-F5344CB8AC3E}">
        <p14:creationId xmlns:p14="http://schemas.microsoft.com/office/powerpoint/2010/main" val="1129051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19620DB-E0E9-4003-BF78-417B865D7751}"/>
              </a:ext>
            </a:extLst>
          </p:cNvPr>
          <p:cNvSpPr>
            <a:spLocks noGrp="1"/>
          </p:cNvSpPr>
          <p:nvPr>
            <p:ph type="title"/>
          </p:nvPr>
        </p:nvSpPr>
        <p:spPr/>
        <p:txBody>
          <a:bodyPr>
            <a:normAutofit fontScale="90000"/>
          </a:bodyPr>
          <a:lstStyle/>
          <a:p>
            <a:r>
              <a:rPr kumimoji="1" lang="ja-JP" altLang="en-US" dirty="0"/>
              <a:t>地球環境</a:t>
            </a:r>
            <a:r>
              <a:rPr lang="ja-JP" altLang="en-US" dirty="0"/>
              <a:t>の悪化の</a:t>
            </a:r>
            <a:r>
              <a:rPr kumimoji="1" lang="ja-JP" altLang="en-US" dirty="0"/>
              <a:t>深刻さ：人間の責任</a:t>
            </a:r>
            <a:r>
              <a:rPr lang="ja-JP" altLang="en-US" dirty="0"/>
              <a:t>の</a:t>
            </a:r>
            <a:r>
              <a:rPr kumimoji="1" lang="ja-JP" altLang="en-US" dirty="0"/>
              <a:t>認識</a:t>
            </a:r>
            <a:r>
              <a:rPr kumimoji="1" lang="en-US" altLang="ja-JP" dirty="0"/>
              <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xmlns="" id="{B53BF2DC-5F5D-4989-90CE-3A0F2D0AC2EF}"/>
              </a:ext>
            </a:extLst>
          </p:cNvPr>
          <p:cNvSpPr>
            <a:spLocks noGrp="1"/>
          </p:cNvSpPr>
          <p:nvPr>
            <p:ph idx="1"/>
          </p:nvPr>
        </p:nvSpPr>
        <p:spPr/>
        <p:txBody>
          <a:bodyPr>
            <a:normAutofit/>
          </a:bodyPr>
          <a:lstStyle/>
          <a:p>
            <a:r>
              <a:rPr kumimoji="1" lang="en-US" altLang="ja-JP" dirty="0"/>
              <a:t>10</a:t>
            </a:r>
            <a:r>
              <a:rPr kumimoji="1" lang="ja-JP" altLang="en-US" dirty="0"/>
              <a:t>年前の国連演説：</a:t>
            </a:r>
            <a:r>
              <a:rPr kumimoji="1" lang="en-US" altLang="ja-JP" dirty="0"/>
              <a:t>1990</a:t>
            </a:r>
            <a:r>
              <a:rPr kumimoji="1" lang="ja-JP" altLang="en-US" dirty="0"/>
              <a:t>年比</a:t>
            </a:r>
            <a:r>
              <a:rPr kumimoji="1" lang="en-US" altLang="ja-JP" dirty="0"/>
              <a:t>2020</a:t>
            </a:r>
            <a:r>
              <a:rPr kumimoji="1" lang="ja-JP" altLang="en-US" dirty="0"/>
              <a:t>年までに温室効果ガス</a:t>
            </a:r>
            <a:r>
              <a:rPr kumimoji="1" lang="en-US" altLang="ja-JP" dirty="0"/>
              <a:t>25</a:t>
            </a:r>
            <a:r>
              <a:rPr kumimoji="1" lang="ja-JP" altLang="en-US" dirty="0"/>
              <a:t>％削減</a:t>
            </a:r>
            <a:endParaRPr kumimoji="1" lang="en-US" altLang="ja-JP" dirty="0"/>
          </a:p>
          <a:p>
            <a:r>
              <a:rPr lang="ja-JP" altLang="en-US" dirty="0"/>
              <a:t>気候変動　異常気象の定常化：産業革命以前から温度上昇を</a:t>
            </a:r>
            <a:r>
              <a:rPr lang="en-US" altLang="ja-JP" dirty="0"/>
              <a:t>1.5</a:t>
            </a:r>
            <a:r>
              <a:rPr lang="ja-JP" altLang="en-US" dirty="0"/>
              <a:t>℃以下に抑える必要</a:t>
            </a:r>
            <a:endParaRPr lang="en-US" altLang="ja-JP" dirty="0"/>
          </a:p>
          <a:p>
            <a:r>
              <a:rPr kumimoji="1" lang="ja-JP" altLang="en-US" dirty="0"/>
              <a:t>消失する国家（太平洋島しょ国、バングラデシュ・オランダ・デンマーク）</a:t>
            </a:r>
            <a:endParaRPr kumimoji="1" lang="en-US" altLang="ja-JP" dirty="0"/>
          </a:p>
          <a:p>
            <a:r>
              <a:rPr kumimoji="1" lang="en-US" altLang="ja-JP" dirty="0"/>
              <a:t>21</a:t>
            </a:r>
            <a:r>
              <a:rPr kumimoji="1" lang="ja-JP" altLang="en-US" dirty="0"/>
              <a:t>世紀末にこのままでは</a:t>
            </a:r>
            <a:r>
              <a:rPr kumimoji="1" lang="en-US" altLang="ja-JP" dirty="0"/>
              <a:t>1</a:t>
            </a:r>
            <a:r>
              <a:rPr kumimoji="1" lang="ja-JP" altLang="en-US" dirty="0"/>
              <a:t>割しか生き残れない予測まで登場</a:t>
            </a:r>
            <a:endParaRPr kumimoji="1" lang="en-US" altLang="ja-JP" dirty="0"/>
          </a:p>
          <a:p>
            <a:r>
              <a:rPr lang="ja-JP" altLang="en-US" dirty="0"/>
              <a:t>気候非常事態宣言：</a:t>
            </a:r>
            <a:r>
              <a:rPr kumimoji="1" lang="ja-JP" altLang="en-US" dirty="0"/>
              <a:t>各都市気候非常時宣言のネットワーク</a:t>
            </a:r>
            <a:r>
              <a:rPr lang="ja-JP" altLang="en-US" dirty="0"/>
              <a:t>→国家とは別なネットワークを形成</a:t>
            </a:r>
            <a:endParaRPr kumimoji="1" lang="ja-JP" altLang="en-US" dirty="0"/>
          </a:p>
        </p:txBody>
      </p:sp>
    </p:spTree>
    <p:extLst>
      <p:ext uri="{BB962C8B-B14F-4D97-AF65-F5344CB8AC3E}">
        <p14:creationId xmlns:p14="http://schemas.microsoft.com/office/powerpoint/2010/main" val="2797325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A199F9D-E1EF-4FA3-AD32-FD3581E5F917}"/>
              </a:ext>
            </a:extLst>
          </p:cNvPr>
          <p:cNvSpPr>
            <a:spLocks noGrp="1"/>
          </p:cNvSpPr>
          <p:nvPr>
            <p:ph type="title"/>
          </p:nvPr>
        </p:nvSpPr>
        <p:spPr/>
        <p:txBody>
          <a:bodyPr/>
          <a:lstStyle/>
          <a:p>
            <a:r>
              <a:rPr kumimoji="1" lang="ja-JP" altLang="en-US" dirty="0"/>
              <a:t>幸福の追求</a:t>
            </a:r>
          </a:p>
        </p:txBody>
      </p:sp>
      <p:sp>
        <p:nvSpPr>
          <p:cNvPr id="3" name="コンテンツ プレースホルダー 2">
            <a:extLst>
              <a:ext uri="{FF2B5EF4-FFF2-40B4-BE49-F238E27FC236}">
                <a16:creationId xmlns:a16="http://schemas.microsoft.com/office/drawing/2014/main" xmlns="" id="{C19CEF61-E133-408C-B49E-294B1DCD9F32}"/>
              </a:ext>
            </a:extLst>
          </p:cNvPr>
          <p:cNvSpPr>
            <a:spLocks noGrp="1"/>
          </p:cNvSpPr>
          <p:nvPr>
            <p:ph idx="1"/>
          </p:nvPr>
        </p:nvSpPr>
        <p:spPr/>
        <p:txBody>
          <a:bodyPr/>
          <a:lstStyle/>
          <a:p>
            <a:r>
              <a:rPr kumimoji="1" lang="ja-JP" altLang="en-US" dirty="0"/>
              <a:t>国家や経済は手段であり、人間が目的である</a:t>
            </a:r>
            <a:endParaRPr kumimoji="1" lang="en-US" altLang="ja-JP" dirty="0"/>
          </a:p>
          <a:p>
            <a:r>
              <a:rPr kumimoji="1" lang="ja-JP" altLang="en-US" dirty="0"/>
              <a:t>富国強兵→富国傲慢→富国有徳</a:t>
            </a:r>
            <a:endParaRPr kumimoji="1" lang="en-US" altLang="ja-JP" dirty="0"/>
          </a:p>
          <a:p>
            <a:r>
              <a:rPr lang="ja-JP" altLang="en-US" dirty="0"/>
              <a:t>経済成長→定常経済→健常経済</a:t>
            </a:r>
            <a:endParaRPr lang="en-US" altLang="ja-JP" dirty="0"/>
          </a:p>
          <a:p>
            <a:r>
              <a:rPr kumimoji="1" lang="ja-JP" altLang="en-US" dirty="0"/>
              <a:t>ポジティブ心理学の</a:t>
            </a:r>
            <a:r>
              <a:rPr lang="ja-JP" altLang="en-US" dirty="0"/>
              <a:t>政治への活用：幸福の計測</a:t>
            </a:r>
            <a:endParaRPr lang="en-US" altLang="ja-JP" dirty="0"/>
          </a:p>
          <a:p>
            <a:r>
              <a:rPr lang="ja-JP" altLang="en-US" dirty="0"/>
              <a:t>行動経済学、幸福経済学の登場</a:t>
            </a:r>
          </a:p>
          <a:p>
            <a:endParaRPr kumimoji="1" lang="en-US" altLang="ja-JP" dirty="0"/>
          </a:p>
          <a:p>
            <a:endParaRPr kumimoji="1" lang="ja-JP" altLang="en-US" dirty="0"/>
          </a:p>
        </p:txBody>
      </p:sp>
    </p:spTree>
    <p:extLst>
      <p:ext uri="{BB962C8B-B14F-4D97-AF65-F5344CB8AC3E}">
        <p14:creationId xmlns:p14="http://schemas.microsoft.com/office/powerpoint/2010/main" val="2219889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0E4385A-62AE-4AD5-9D12-431C03440174}"/>
              </a:ext>
            </a:extLst>
          </p:cNvPr>
          <p:cNvSpPr>
            <a:spLocks noGrp="1"/>
          </p:cNvSpPr>
          <p:nvPr>
            <p:ph type="title"/>
          </p:nvPr>
        </p:nvSpPr>
        <p:spPr/>
        <p:txBody>
          <a:bodyPr/>
          <a:lstStyle/>
          <a:p>
            <a:r>
              <a:rPr kumimoji="1" lang="ja-JP" altLang="en-US" dirty="0"/>
              <a:t>共和主義の政策として</a:t>
            </a:r>
          </a:p>
        </p:txBody>
      </p:sp>
      <p:sp>
        <p:nvSpPr>
          <p:cNvPr id="3" name="コンテンツ プレースホルダー 2">
            <a:extLst>
              <a:ext uri="{FF2B5EF4-FFF2-40B4-BE49-F238E27FC236}">
                <a16:creationId xmlns:a16="http://schemas.microsoft.com/office/drawing/2014/main" xmlns="" id="{8FCFA411-D468-4462-A71D-19E95F3241AC}"/>
              </a:ext>
            </a:extLst>
          </p:cNvPr>
          <p:cNvSpPr>
            <a:spLocks noGrp="1"/>
          </p:cNvSpPr>
          <p:nvPr>
            <p:ph idx="1"/>
          </p:nvPr>
        </p:nvSpPr>
        <p:spPr/>
        <p:txBody>
          <a:bodyPr>
            <a:normAutofit fontScale="92500" lnSpcReduction="20000"/>
          </a:bodyPr>
          <a:lstStyle/>
          <a:p>
            <a:r>
              <a:rPr kumimoji="1" lang="ja-JP" altLang="en-US" dirty="0"/>
              <a:t>正義・美徳・卓越・友愛</a:t>
            </a:r>
            <a:r>
              <a:rPr lang="ja-JP" altLang="en-US" dirty="0"/>
              <a:t>に基づく政策の意思決定</a:t>
            </a:r>
            <a:endParaRPr kumimoji="1" lang="en-US" altLang="ja-JP" dirty="0"/>
          </a:p>
          <a:p>
            <a:endParaRPr kumimoji="1" lang="en-US" altLang="ja-JP" dirty="0"/>
          </a:p>
          <a:p>
            <a:r>
              <a:rPr lang="ja-JP" altLang="en-US" dirty="0"/>
              <a:t>友愛外交の実現</a:t>
            </a:r>
            <a:endParaRPr lang="en-US" altLang="ja-JP" dirty="0"/>
          </a:p>
          <a:p>
            <a:r>
              <a:rPr kumimoji="1" lang="ja-JP" altLang="en-US" dirty="0"/>
              <a:t>東アジア共和体（共同体）</a:t>
            </a:r>
            <a:endParaRPr kumimoji="1" lang="en-US" altLang="ja-JP" dirty="0"/>
          </a:p>
          <a:p>
            <a:r>
              <a:rPr lang="ja-JP" altLang="en-US" dirty="0"/>
              <a:t>地域主権の確立（コミュニティの重視）</a:t>
            </a:r>
            <a:endParaRPr lang="en-US" altLang="ja-JP" dirty="0"/>
          </a:p>
          <a:p>
            <a:r>
              <a:rPr lang="ja-JP" altLang="en-US" dirty="0"/>
              <a:t>米軍基地の縮小・撤退、辺野古への移転阻止</a:t>
            </a:r>
            <a:endParaRPr lang="en-US" altLang="ja-JP" dirty="0"/>
          </a:p>
          <a:p>
            <a:r>
              <a:rPr lang="ja-JP" altLang="en-US" dirty="0"/>
              <a:t>原発の早期全廃</a:t>
            </a:r>
            <a:endParaRPr lang="en-US" altLang="ja-JP" dirty="0"/>
          </a:p>
          <a:p>
            <a:r>
              <a:rPr lang="ja-JP" altLang="en-US" dirty="0"/>
              <a:t>憲法裁判所の設置</a:t>
            </a:r>
            <a:endParaRPr lang="en-US" altLang="ja-JP" dirty="0"/>
          </a:p>
          <a:p>
            <a:r>
              <a:rPr lang="ja-JP" altLang="en-US" dirty="0"/>
              <a:t>いのちを守る政治：社会保障の充実</a:t>
            </a:r>
            <a:endParaRPr lang="en-US" altLang="ja-JP" dirty="0"/>
          </a:p>
          <a:p>
            <a:r>
              <a:rPr lang="ja-JP" altLang="en-US" dirty="0"/>
              <a:t>政官業学電利権・忖度政治の禁止</a:t>
            </a:r>
            <a:endParaRPr lang="en-US" altLang="ja-JP" dirty="0"/>
          </a:p>
          <a:p>
            <a:endParaRPr kumimoji="1" lang="ja-JP" altLang="en-US" dirty="0"/>
          </a:p>
        </p:txBody>
      </p:sp>
    </p:spTree>
    <p:extLst>
      <p:ext uri="{BB962C8B-B14F-4D97-AF65-F5344CB8AC3E}">
        <p14:creationId xmlns:p14="http://schemas.microsoft.com/office/powerpoint/2010/main" val="6127227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329</Words>
  <Application>Microsoft Macintosh PowerPoint</Application>
  <PresentationFormat>ユーザー設定</PresentationFormat>
  <Paragraphs>40</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共和主義宣言 「次の日本へ」出版報告会</vt:lpstr>
      <vt:lpstr>共和主義宣言「次の日本へ」  　　　　　　　　　　　　　　　鳩山友紀夫</vt:lpstr>
      <vt:lpstr>正義・美徳・卓越・友愛の４公準</vt:lpstr>
      <vt:lpstr>地球環境の悪化の深刻さ：人間の責任の認識 </vt:lpstr>
      <vt:lpstr>幸福の追求</vt:lpstr>
      <vt:lpstr>共和主義の政策として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共和主義宣言 「次の日本へ」出版報告会</dc:title>
  <dc:creator>suto nobuhiko</dc:creator>
  <cp:lastModifiedBy>山本 百合子</cp:lastModifiedBy>
  <cp:revision>8</cp:revision>
  <cp:lastPrinted>2019-10-25T08:42:57Z</cp:lastPrinted>
  <dcterms:created xsi:type="dcterms:W3CDTF">2019-10-24T06:15:47Z</dcterms:created>
  <dcterms:modified xsi:type="dcterms:W3CDTF">2019-11-07T04:41:55Z</dcterms:modified>
</cp:coreProperties>
</file>