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5"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4660"/>
  </p:normalViewPr>
  <p:slideViewPr>
    <p:cSldViewPr snapToGrid="0">
      <p:cViewPr varScale="1">
        <p:scale>
          <a:sx n="115" d="100"/>
          <a:sy n="115" d="100"/>
        </p:scale>
        <p:origin x="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DF5E6A76-30BB-48B7-8733-BD764F71E2BA}"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6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282006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92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52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1744710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77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50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42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1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250167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07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393563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37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18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175432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99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D255B8-3427-405A-8A5E-286F2E415B17}" type="datetimeFigureOut">
              <a:rPr kumimoji="1" lang="ja-JP" altLang="en-US" smtClean="0"/>
              <a:t>2020/4/1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10287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D255B8-3427-405A-8A5E-286F2E415B17}" type="datetimeFigureOut">
              <a:rPr kumimoji="1" lang="ja-JP" altLang="en-US" smtClean="0"/>
              <a:t>2020/4/1</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5E6A76-30BB-48B7-8733-BD764F71E2BA}" type="slidenum">
              <a:rPr kumimoji="1" lang="ja-JP" altLang="en-US" smtClean="0"/>
              <a:t>‹#›</a:t>
            </a:fld>
            <a:endParaRPr kumimoji="1" lang="ja-JP" altLang="en-US"/>
          </a:p>
        </p:txBody>
      </p:sp>
    </p:spTree>
    <p:extLst>
      <p:ext uri="{BB962C8B-B14F-4D97-AF65-F5344CB8AC3E}">
        <p14:creationId xmlns:p14="http://schemas.microsoft.com/office/powerpoint/2010/main" val="4794592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3B4C1-3704-4FC5-A8F6-99DF4482EF07}"/>
              </a:ext>
            </a:extLst>
          </p:cNvPr>
          <p:cNvSpPr>
            <a:spLocks noGrp="1"/>
          </p:cNvSpPr>
          <p:nvPr>
            <p:ph type="ctrTitle"/>
          </p:nvPr>
        </p:nvSpPr>
        <p:spPr>
          <a:xfrm>
            <a:off x="1524000" y="1122363"/>
            <a:ext cx="8771467" cy="1485370"/>
          </a:xfrm>
        </p:spPr>
        <p:txBody>
          <a:bodyPr>
            <a:normAutofit/>
          </a:bodyPr>
          <a:lstStyle/>
          <a:p>
            <a:r>
              <a:rPr kumimoji="1" lang="ja-JP" altLang="en-US" sz="3600" b="1" dirty="0"/>
              <a:t>共和党環境部会（第一回）</a:t>
            </a:r>
          </a:p>
        </p:txBody>
      </p:sp>
      <p:sp>
        <p:nvSpPr>
          <p:cNvPr id="3" name="字幕 2">
            <a:extLst>
              <a:ext uri="{FF2B5EF4-FFF2-40B4-BE49-F238E27FC236}">
                <a16:creationId xmlns:a16="http://schemas.microsoft.com/office/drawing/2014/main" id="{10DA6E4A-3CC9-41FE-BB00-DA085A042D5A}"/>
              </a:ext>
            </a:extLst>
          </p:cNvPr>
          <p:cNvSpPr>
            <a:spLocks noGrp="1"/>
          </p:cNvSpPr>
          <p:nvPr>
            <p:ph type="subTitle" idx="1"/>
          </p:nvPr>
        </p:nvSpPr>
        <p:spPr>
          <a:xfrm>
            <a:off x="1275645" y="3602038"/>
            <a:ext cx="9144000" cy="1655762"/>
          </a:xfrm>
        </p:spPr>
        <p:txBody>
          <a:bodyPr/>
          <a:lstStyle/>
          <a:p>
            <a:r>
              <a:rPr kumimoji="1" lang="en-US" altLang="ja-JP" dirty="0"/>
              <a:t>2020</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a:t>
            </a:r>
            <a:endParaRPr kumimoji="1" lang="en-US" altLang="ja-JP" dirty="0"/>
          </a:p>
          <a:p>
            <a:r>
              <a:rPr lang="ja-JP" altLang="en-US" dirty="0"/>
              <a:t>鳩山友紀夫</a:t>
            </a:r>
            <a:endParaRPr lang="en-US" altLang="ja-JP" dirty="0"/>
          </a:p>
        </p:txBody>
      </p:sp>
    </p:spTree>
    <p:extLst>
      <p:ext uri="{BB962C8B-B14F-4D97-AF65-F5344CB8AC3E}">
        <p14:creationId xmlns:p14="http://schemas.microsoft.com/office/powerpoint/2010/main" val="229885038"/>
      </p:ext>
    </p:extLst>
  </p:cSld>
  <p:clrMapOvr>
    <a:masterClrMapping/>
  </p:clrMapOvr>
  <mc:AlternateContent xmlns:mc="http://schemas.openxmlformats.org/markup-compatibility/2006" xmlns:p14="http://schemas.microsoft.com/office/powerpoint/2010/main">
    <mc:Choice Requires="p14">
      <p:transition p14:dur="10" advClick="0">
        <p:cut/>
      </p:transition>
    </mc:Choice>
    <mc:Fallback xmlns="">
      <p:transition advClick="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79DBF-D066-4EAA-9D56-077684E991CA}"/>
              </a:ext>
            </a:extLst>
          </p:cNvPr>
          <p:cNvSpPr>
            <a:spLocks noGrp="1"/>
          </p:cNvSpPr>
          <p:nvPr>
            <p:ph type="title"/>
          </p:nvPr>
        </p:nvSpPr>
        <p:spPr/>
        <p:txBody>
          <a:bodyPr>
            <a:normAutofit/>
          </a:bodyPr>
          <a:lstStyle/>
          <a:p>
            <a:r>
              <a:rPr kumimoji="1" lang="en-US" altLang="ja-JP" sz="4000" dirty="0"/>
              <a:t>Durango Declaration</a:t>
            </a:r>
            <a:br>
              <a:rPr kumimoji="1" lang="en-US" altLang="ja-JP" sz="3200" dirty="0"/>
            </a:br>
            <a:r>
              <a:rPr kumimoji="1" lang="en-US" altLang="ja-JP" sz="3200" dirty="0"/>
              <a:t>on Climate Action and Sustainable Development</a:t>
            </a:r>
            <a:endParaRPr kumimoji="1" lang="ja-JP" altLang="en-US" sz="3200" dirty="0"/>
          </a:p>
        </p:txBody>
      </p:sp>
      <p:sp>
        <p:nvSpPr>
          <p:cNvPr id="3" name="コンテンツ プレースホルダー 2">
            <a:extLst>
              <a:ext uri="{FF2B5EF4-FFF2-40B4-BE49-F238E27FC236}">
                <a16:creationId xmlns:a16="http://schemas.microsoft.com/office/drawing/2014/main" id="{0CE97C3B-2079-4A85-BE23-46FF533C0425}"/>
              </a:ext>
            </a:extLst>
          </p:cNvPr>
          <p:cNvSpPr>
            <a:spLocks noGrp="1"/>
          </p:cNvSpPr>
          <p:nvPr>
            <p:ph idx="1"/>
          </p:nvPr>
        </p:nvSpPr>
        <p:spPr>
          <a:xfrm>
            <a:off x="1430868" y="2912534"/>
            <a:ext cx="9601196" cy="3318936"/>
          </a:xfrm>
        </p:spPr>
        <p:txBody>
          <a:bodyPr>
            <a:normAutofit fontScale="62500" lnSpcReduction="20000"/>
          </a:bodyPr>
          <a:lstStyle/>
          <a:p>
            <a:r>
              <a:rPr lang="ja-JP" altLang="en-US" dirty="0">
                <a:latin typeface="BIZ UDPゴシック" panose="020B0400000000000000" pitchFamily="50" charset="-128"/>
                <a:ea typeface="BIZ UDPゴシック" panose="020B0400000000000000" pitchFamily="50" charset="-128"/>
              </a:rPr>
              <a:t>時間は我々の側にない。今世紀末に</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℃目標を達成することにおいて、この</a:t>
            </a:r>
            <a:r>
              <a:rPr lang="en-US" altLang="ja-JP" dirty="0">
                <a:latin typeface="BIZ UDPゴシック" panose="020B0400000000000000" pitchFamily="50" charset="-128"/>
                <a:ea typeface="BIZ UDPゴシック" panose="020B0400000000000000" pitchFamily="50" charset="-128"/>
              </a:rPr>
              <a:t>10</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12</a:t>
            </a:r>
            <a:r>
              <a:rPr lang="ja-JP" altLang="en-US" dirty="0">
                <a:latin typeface="BIZ UDPゴシック" panose="020B0400000000000000" pitchFamily="50" charset="-128"/>
                <a:ea typeface="BIZ UDPゴシック" panose="020B0400000000000000" pitchFamily="50" charset="-128"/>
              </a:rPr>
              <a:t>年が未来を決定するので、今行動する必要がある。</a:t>
            </a:r>
            <a:endParaRPr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21</a:t>
            </a:r>
            <a:r>
              <a:rPr kumimoji="1" lang="ja-JP" altLang="en-US" dirty="0">
                <a:latin typeface="BIZ UDPゴシック" panose="020B0400000000000000" pitchFamily="50" charset="-128"/>
                <a:ea typeface="BIZ UDPゴシック" panose="020B0400000000000000" pitchFamily="50" charset="-128"/>
              </a:rPr>
              <a:t>世紀は一人当たりの収入ではなく、一人当たりの温室効果ガス排出量が繁栄の尺度となるパラダイムシフトが必要である。</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変革的行動は、現在の経済成長と主権のパラダイムに挑戦し、若者が既存の制度や施設に疑問を投げかける中心的存在の時のみ可能と認める。</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我々は</a:t>
            </a:r>
            <a:r>
              <a:rPr kumimoji="1" lang="en-US" altLang="ja-JP" dirty="0">
                <a:latin typeface="BIZ UDPゴシック" panose="020B0400000000000000" pitchFamily="50" charset="-128"/>
                <a:ea typeface="BIZ UDPゴシック" panose="020B0400000000000000" pitchFamily="50" charset="-128"/>
              </a:rPr>
              <a:t>SDG</a:t>
            </a:r>
            <a:r>
              <a:rPr kumimoji="1" lang="ja-JP" altLang="en-US" dirty="0">
                <a:latin typeface="BIZ UDPゴシック" panose="020B0400000000000000" pitchFamily="50" charset="-128"/>
                <a:ea typeface="BIZ UDPゴシック" panose="020B0400000000000000" pitchFamily="50" charset="-128"/>
              </a:rPr>
              <a:t>ｓや気候変動対策のために消費者の力を活用するなど破壊的な需要者側のイノベーションに取り組む。</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我々は問題の一部であるだけでなく、気候変動に取り組み、</a:t>
            </a:r>
            <a:r>
              <a:rPr lang="en-US" altLang="ja-JP" dirty="0">
                <a:latin typeface="BIZ UDPゴシック" panose="020B0400000000000000" pitchFamily="50" charset="-128"/>
                <a:ea typeface="BIZ UDPゴシック" panose="020B0400000000000000" pitchFamily="50" charset="-128"/>
              </a:rPr>
              <a:t>SDG</a:t>
            </a:r>
            <a:r>
              <a:rPr lang="ja-JP" altLang="en-US" dirty="0">
                <a:latin typeface="BIZ UDPゴシック" panose="020B0400000000000000" pitchFamily="50" charset="-128"/>
                <a:ea typeface="BIZ UDPゴシック" panose="020B0400000000000000" pitchFamily="50" charset="-128"/>
              </a:rPr>
              <a:t>ｓを実現するための解決策の一部であると自分自身を見ることを誓う。</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我々は地球温暖化を</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以下に緊急に制限するための行動を起こすため、国際機関、中央政府、地方政府、政治家、企業、若者たちの触媒になる必要がある。このアクションは知識に基づいて情報を得て、インスパイアされる必要がある。</a:t>
            </a:r>
          </a:p>
        </p:txBody>
      </p:sp>
    </p:spTree>
    <p:extLst>
      <p:ext uri="{BB962C8B-B14F-4D97-AF65-F5344CB8AC3E}">
        <p14:creationId xmlns:p14="http://schemas.microsoft.com/office/powerpoint/2010/main" val="212105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57829-4339-432E-B639-D447420B077A}"/>
              </a:ext>
            </a:extLst>
          </p:cNvPr>
          <p:cNvSpPr>
            <a:spLocks noGrp="1"/>
          </p:cNvSpPr>
          <p:nvPr>
            <p:ph type="title"/>
          </p:nvPr>
        </p:nvSpPr>
        <p:spPr>
          <a:xfrm>
            <a:off x="1295402" y="1196622"/>
            <a:ext cx="9601195" cy="1089377"/>
          </a:xfrm>
        </p:spPr>
        <p:txBody>
          <a:bodyPr>
            <a:normAutofit fontScale="90000"/>
          </a:bodyPr>
          <a:lstStyle/>
          <a:p>
            <a:r>
              <a:rPr kumimoji="1" lang="en-US" altLang="ja-JP" dirty="0"/>
              <a:t>Second</a:t>
            </a:r>
            <a:br>
              <a:rPr kumimoji="1" lang="en-US" altLang="ja-JP" dirty="0"/>
            </a:br>
            <a:r>
              <a:rPr kumimoji="1" lang="en-US" altLang="ja-JP" dirty="0"/>
              <a:t>World</a:t>
            </a:r>
            <a:r>
              <a:rPr kumimoji="1" lang="ja-JP" altLang="en-US" dirty="0"/>
              <a:t>　</a:t>
            </a:r>
            <a:r>
              <a:rPr kumimoji="1" lang="en-US" altLang="ja-JP" dirty="0"/>
              <a:t>Sustainable Development Forum</a:t>
            </a:r>
            <a:br>
              <a:rPr kumimoji="1" lang="en-US" altLang="ja-JP" dirty="0"/>
            </a:br>
            <a:r>
              <a:rPr kumimoji="1" lang="en-US" altLang="ja-JP" dirty="0"/>
              <a:t>March 5-7,2020 Durango, Mexico</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CBF7EA1-C60D-4AE8-B616-E634EA7EE2EE}"/>
              </a:ext>
            </a:extLst>
          </p:cNvPr>
          <p:cNvSpPr>
            <a:spLocks noGrp="1"/>
          </p:cNvSpPr>
          <p:nvPr>
            <p:ph idx="1"/>
          </p:nvPr>
        </p:nvSpPr>
        <p:spPr/>
        <p:txBody>
          <a:bodyPr>
            <a:normAutofit fontScale="92500" lnSpcReduction="20000"/>
          </a:bodyPr>
          <a:lstStyle/>
          <a:p>
            <a:r>
              <a:rPr kumimoji="1" lang="ja-JP" altLang="en-US" dirty="0"/>
              <a:t>趣旨：今世紀末までの地球温暖化を</a:t>
            </a:r>
            <a:r>
              <a:rPr kumimoji="1" lang="en-US" altLang="ja-JP" dirty="0"/>
              <a:t>1.5</a:t>
            </a:r>
            <a:r>
              <a:rPr kumimoji="1" lang="ja-JP" altLang="en-US" dirty="0"/>
              <a:t>℃以下に</a:t>
            </a:r>
            <a:r>
              <a:rPr lang="ja-JP" altLang="en-US" dirty="0"/>
              <a:t>抑えるための行動を促すためのフォーラム</a:t>
            </a:r>
            <a:endParaRPr lang="en-US" altLang="ja-JP" dirty="0"/>
          </a:p>
          <a:p>
            <a:r>
              <a:rPr kumimoji="1" lang="ja-JP" altLang="en-US" dirty="0"/>
              <a:t>提唱者：パチャウリ博士（インド人、アル・ゴアと同時に</a:t>
            </a:r>
            <a:r>
              <a:rPr kumimoji="1" lang="en-US" altLang="ja-JP" dirty="0"/>
              <a:t>IPCC</a:t>
            </a:r>
            <a:r>
              <a:rPr kumimoji="1" lang="ja-JP" altLang="en-US" dirty="0"/>
              <a:t>議長として</a:t>
            </a:r>
            <a:r>
              <a:rPr kumimoji="1" lang="en-US" altLang="ja-JP" dirty="0"/>
              <a:t>2007</a:t>
            </a:r>
            <a:r>
              <a:rPr kumimoji="1" lang="ja-JP" altLang="en-US" dirty="0"/>
              <a:t>年ノーベル平和賞、今回のフォーラム直前に逝去）</a:t>
            </a:r>
            <a:endParaRPr kumimoji="1" lang="en-US" altLang="ja-JP" dirty="0"/>
          </a:p>
          <a:p>
            <a:r>
              <a:rPr lang="en-US" altLang="ja-JP" dirty="0"/>
              <a:t>IPCC : Intergovernmental Panel on Climate Change(</a:t>
            </a:r>
            <a:r>
              <a:rPr lang="ja-JP" altLang="en-US" dirty="0"/>
              <a:t>気候変動に関する政府間パネル）</a:t>
            </a:r>
            <a:endParaRPr lang="en-US" altLang="ja-JP" dirty="0"/>
          </a:p>
          <a:p>
            <a:r>
              <a:rPr lang="en-US" altLang="ja-JP" dirty="0"/>
              <a:t>27</a:t>
            </a:r>
            <a:r>
              <a:rPr lang="ja-JP" altLang="en-US" dirty="0"/>
              <a:t>か国から参加、</a:t>
            </a:r>
            <a:r>
              <a:rPr lang="en-US" altLang="ja-JP" dirty="0"/>
              <a:t>25</a:t>
            </a:r>
            <a:r>
              <a:rPr lang="ja-JP" altLang="en-US" dirty="0"/>
              <a:t>人の世界の元指導者が参加</a:t>
            </a:r>
            <a:endParaRPr lang="en-US" altLang="ja-JP" dirty="0"/>
          </a:p>
          <a:p>
            <a:r>
              <a:rPr lang="ja-JP" altLang="en-US" dirty="0"/>
              <a:t>大人の参加者は</a:t>
            </a:r>
            <a:r>
              <a:rPr lang="en-US" altLang="ja-JP" dirty="0"/>
              <a:t>700</a:t>
            </a:r>
            <a:r>
              <a:rPr lang="ja-JP" altLang="en-US" dirty="0"/>
              <a:t>名以上、</a:t>
            </a:r>
            <a:r>
              <a:rPr lang="en-US" altLang="ja-JP" dirty="0"/>
              <a:t>1200</a:t>
            </a:r>
            <a:r>
              <a:rPr lang="ja-JP" altLang="en-US" dirty="0"/>
              <a:t>人の若者たちが世界から参加　</a:t>
            </a:r>
            <a:endParaRPr lang="en-US" altLang="ja-JP" dirty="0"/>
          </a:p>
          <a:p>
            <a:r>
              <a:rPr lang="ja-JP" altLang="en-US" dirty="0"/>
              <a:t>日本からは私どものみ参加</a:t>
            </a:r>
            <a:endParaRPr lang="en-US" altLang="ja-JP" dirty="0"/>
          </a:p>
          <a:p>
            <a:endParaRPr lang="en-US" altLang="ja-JP" dirty="0"/>
          </a:p>
          <a:p>
            <a:endParaRPr lang="en-US" altLang="ja-JP" dirty="0"/>
          </a:p>
        </p:txBody>
      </p:sp>
    </p:spTree>
    <p:extLst>
      <p:ext uri="{BB962C8B-B14F-4D97-AF65-F5344CB8AC3E}">
        <p14:creationId xmlns:p14="http://schemas.microsoft.com/office/powerpoint/2010/main" val="404808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FF79102-D196-4926-9E3A-0FC30882B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66470" y="1252004"/>
            <a:ext cx="5805309" cy="4353981"/>
          </a:xfrm>
        </p:spPr>
      </p:pic>
      <p:pic>
        <p:nvPicPr>
          <p:cNvPr id="7" name="図 6">
            <a:extLst>
              <a:ext uri="{FF2B5EF4-FFF2-40B4-BE49-F238E27FC236}">
                <a16:creationId xmlns:a16="http://schemas.microsoft.com/office/drawing/2014/main" id="{C4D3AADC-0E3C-4F1A-BDAE-ADCFC5D61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853158" y="1252004"/>
            <a:ext cx="5805311" cy="4353984"/>
          </a:xfrm>
          <a:prstGeom prst="rect">
            <a:avLst/>
          </a:prstGeom>
        </p:spPr>
      </p:pic>
      <p:pic>
        <p:nvPicPr>
          <p:cNvPr id="9" name="図 8">
            <a:extLst>
              <a:ext uri="{FF2B5EF4-FFF2-40B4-BE49-F238E27FC236}">
                <a16:creationId xmlns:a16="http://schemas.microsoft.com/office/drawing/2014/main" id="{46F51E4B-185F-44E6-9FE5-A96D32D77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13788" y="1252007"/>
            <a:ext cx="5805310" cy="4353981"/>
          </a:xfrm>
          <a:prstGeom prst="rect">
            <a:avLst/>
          </a:prstGeom>
        </p:spPr>
      </p:pic>
    </p:spTree>
    <p:extLst>
      <p:ext uri="{BB962C8B-B14F-4D97-AF65-F5344CB8AC3E}">
        <p14:creationId xmlns:p14="http://schemas.microsoft.com/office/powerpoint/2010/main" val="35470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985BD-A320-43A6-8721-74B1BE949102}"/>
              </a:ext>
            </a:extLst>
          </p:cNvPr>
          <p:cNvSpPr>
            <a:spLocks noGrp="1"/>
          </p:cNvSpPr>
          <p:nvPr>
            <p:ph type="title"/>
          </p:nvPr>
        </p:nvSpPr>
        <p:spPr>
          <a:xfrm>
            <a:off x="1181102" y="982132"/>
            <a:ext cx="9601196" cy="1303867"/>
          </a:xfrm>
        </p:spPr>
        <p:txBody>
          <a:bodyPr>
            <a:normAutofit fontScale="90000"/>
          </a:bodyPr>
          <a:lstStyle/>
          <a:p>
            <a:r>
              <a:rPr kumimoji="1" lang="ja-JP" altLang="en-US" dirty="0"/>
              <a:t>海面上昇と海洋汚染問題</a:t>
            </a:r>
            <a:br>
              <a:rPr kumimoji="1" lang="en-US" altLang="ja-JP" dirty="0"/>
            </a:br>
            <a:r>
              <a:rPr kumimoji="1" lang="ja-JP" altLang="en-US" sz="3600" dirty="0"/>
              <a:t>海面上昇問題</a:t>
            </a:r>
          </a:p>
        </p:txBody>
      </p:sp>
      <p:sp>
        <p:nvSpPr>
          <p:cNvPr id="3" name="コンテンツ プレースホルダー 2">
            <a:extLst>
              <a:ext uri="{FF2B5EF4-FFF2-40B4-BE49-F238E27FC236}">
                <a16:creationId xmlns:a16="http://schemas.microsoft.com/office/drawing/2014/main" id="{D4F6DE4E-5535-487B-92A7-8CE407E79C3F}"/>
              </a:ext>
            </a:extLst>
          </p:cNvPr>
          <p:cNvSpPr>
            <a:spLocks noGrp="1"/>
          </p:cNvSpPr>
          <p:nvPr>
            <p:ph idx="1"/>
          </p:nvPr>
        </p:nvSpPr>
        <p:spPr/>
        <p:txBody>
          <a:bodyPr>
            <a:normAutofit fontScale="85000" lnSpcReduction="20000"/>
          </a:bodyPr>
          <a:lstStyle/>
          <a:p>
            <a:r>
              <a:rPr lang="en-US" altLang="ja-JP" dirty="0"/>
              <a:t>2018</a:t>
            </a:r>
            <a:r>
              <a:rPr lang="ja-JP" altLang="en-US" dirty="0"/>
              <a:t>年は</a:t>
            </a:r>
            <a:r>
              <a:rPr lang="en-US" altLang="ja-JP" dirty="0"/>
              <a:t>2017</a:t>
            </a:r>
            <a:r>
              <a:rPr lang="ja-JP" altLang="en-US" dirty="0"/>
              <a:t>年と比較して平均海面水位が</a:t>
            </a:r>
            <a:r>
              <a:rPr lang="en-US" altLang="ja-JP" dirty="0"/>
              <a:t>3.7</a:t>
            </a:r>
            <a:r>
              <a:rPr lang="ja-JP" altLang="en-US" dirty="0"/>
              <a:t>㎜上昇、過去最高を記録。平均上昇速度</a:t>
            </a:r>
            <a:r>
              <a:rPr lang="en-US" altLang="ja-JP" dirty="0"/>
              <a:t>3.15</a:t>
            </a:r>
            <a:r>
              <a:rPr lang="ja-JP" altLang="en-US" dirty="0"/>
              <a:t>㎜／年</a:t>
            </a:r>
            <a:endParaRPr lang="en-US" altLang="ja-JP" dirty="0"/>
          </a:p>
          <a:p>
            <a:r>
              <a:rPr lang="ja-JP" altLang="en-US" dirty="0"/>
              <a:t>南太平洋の島国や自然海岸の浸食をもたらす。日本では砂浜が</a:t>
            </a:r>
            <a:r>
              <a:rPr lang="en-US" altLang="ja-JP" dirty="0"/>
              <a:t>30</a:t>
            </a:r>
            <a:r>
              <a:rPr lang="ja-JP" altLang="en-US" dirty="0"/>
              <a:t>㎝、</a:t>
            </a:r>
            <a:r>
              <a:rPr lang="en-US" altLang="ja-JP" dirty="0"/>
              <a:t>65</a:t>
            </a:r>
            <a:r>
              <a:rPr lang="ja-JP" altLang="en-US" dirty="0"/>
              <a:t>㎝、</a:t>
            </a:r>
            <a:r>
              <a:rPr lang="en-US" altLang="ja-JP" dirty="0"/>
              <a:t>1m</a:t>
            </a:r>
            <a:r>
              <a:rPr lang="ja-JP" altLang="en-US" dirty="0"/>
              <a:t>の海面上昇で</a:t>
            </a:r>
            <a:r>
              <a:rPr lang="en-US" altLang="ja-JP" dirty="0"/>
              <a:t>56.6%</a:t>
            </a:r>
            <a:r>
              <a:rPr lang="ja-JP" altLang="en-US" dirty="0"/>
              <a:t>、</a:t>
            </a:r>
            <a:r>
              <a:rPr lang="en-US" altLang="ja-JP" dirty="0"/>
              <a:t>81.7%</a:t>
            </a:r>
            <a:r>
              <a:rPr lang="ja-JP" altLang="en-US" dirty="0"/>
              <a:t>、</a:t>
            </a:r>
            <a:r>
              <a:rPr lang="en-US" altLang="ja-JP" dirty="0"/>
              <a:t>90.3%</a:t>
            </a:r>
            <a:r>
              <a:rPr lang="ja-JP" altLang="en-US" dirty="0"/>
              <a:t>が消失する</a:t>
            </a:r>
            <a:endParaRPr lang="en-US" altLang="ja-JP" dirty="0"/>
          </a:p>
          <a:p>
            <a:r>
              <a:rPr kumimoji="1" lang="ja-JP" altLang="en-US" dirty="0"/>
              <a:t>氷床融解が主原因。北極海の海氷面積が年間北海道の面積程度減少、近いうちに夏季には消滅する。南極大陸の氷床の損失速度も予想を超えており、海面上昇は加速化の傾向。陸上の氷河の流出や海水の熱膨張も原因</a:t>
            </a:r>
            <a:endParaRPr kumimoji="1" lang="en-US" altLang="ja-JP" dirty="0"/>
          </a:p>
          <a:p>
            <a:r>
              <a:rPr lang="en-US" altLang="ja-JP" dirty="0"/>
              <a:t>CO</a:t>
            </a:r>
            <a:r>
              <a:rPr lang="ja-JP" altLang="en-US" dirty="0"/>
              <a:t>₂などの温室効果ガスの排出による地球温暖化</a:t>
            </a:r>
            <a:endParaRPr lang="en-US" altLang="ja-JP" dirty="0"/>
          </a:p>
          <a:p>
            <a:r>
              <a:rPr kumimoji="1" lang="en-US" altLang="ja-JP" dirty="0"/>
              <a:t>CO</a:t>
            </a:r>
            <a:r>
              <a:rPr kumimoji="1" lang="ja-JP" altLang="en-US" dirty="0"/>
              <a:t>₂は</a:t>
            </a:r>
            <a:r>
              <a:rPr kumimoji="1" lang="en-US" altLang="ja-JP" dirty="0"/>
              <a:t>500</a:t>
            </a:r>
            <a:r>
              <a:rPr kumimoji="1" lang="ja-JP" altLang="en-US" dirty="0"/>
              <a:t>年後に</a:t>
            </a:r>
            <a:r>
              <a:rPr kumimoji="1" lang="en-US" altLang="ja-JP" dirty="0"/>
              <a:t>22</a:t>
            </a:r>
            <a:r>
              <a:rPr lang="en-US" altLang="ja-JP" dirty="0"/>
              <a:t>%</a:t>
            </a:r>
            <a:r>
              <a:rPr kumimoji="1" lang="ja-JP" altLang="en-US" dirty="0"/>
              <a:t>、</a:t>
            </a:r>
            <a:r>
              <a:rPr kumimoji="1" lang="en-US" altLang="ja-JP" dirty="0"/>
              <a:t>1000</a:t>
            </a:r>
            <a:r>
              <a:rPr kumimoji="1" lang="ja-JP" altLang="en-US" dirty="0"/>
              <a:t>年後に</a:t>
            </a:r>
            <a:r>
              <a:rPr kumimoji="1" lang="en-US" altLang="ja-JP" dirty="0"/>
              <a:t>19</a:t>
            </a:r>
            <a:r>
              <a:rPr lang="en-US" altLang="ja-JP" dirty="0"/>
              <a:t>%</a:t>
            </a:r>
            <a:r>
              <a:rPr kumimoji="1" lang="ja-JP" altLang="en-US" dirty="0"/>
              <a:t>大気中に残存</a:t>
            </a:r>
            <a:endParaRPr kumimoji="1" lang="en-US" altLang="ja-JP" dirty="0"/>
          </a:p>
          <a:p>
            <a:r>
              <a:rPr lang="ja-JP" altLang="en-US" dirty="0"/>
              <a:t>温度上昇の</a:t>
            </a:r>
            <a:r>
              <a:rPr lang="en-US" altLang="ja-JP" dirty="0"/>
              <a:t>1</a:t>
            </a:r>
            <a:r>
              <a:rPr lang="ja-JP" altLang="en-US" dirty="0"/>
              <a:t>／</a:t>
            </a:r>
            <a:r>
              <a:rPr lang="en-US" altLang="ja-JP" dirty="0"/>
              <a:t>3</a:t>
            </a:r>
            <a:r>
              <a:rPr lang="ja-JP" altLang="en-US" dirty="0"/>
              <a:t>は数年以内、</a:t>
            </a:r>
            <a:r>
              <a:rPr lang="en-US" altLang="ja-JP" dirty="0"/>
              <a:t>1</a:t>
            </a:r>
            <a:r>
              <a:rPr lang="ja-JP" altLang="en-US" dirty="0"/>
              <a:t>／</a:t>
            </a:r>
            <a:r>
              <a:rPr lang="en-US" altLang="ja-JP" dirty="0"/>
              <a:t>2</a:t>
            </a:r>
            <a:r>
              <a:rPr lang="ja-JP" altLang="en-US" dirty="0"/>
              <a:t>が</a:t>
            </a:r>
            <a:r>
              <a:rPr lang="en-US" altLang="ja-JP" dirty="0"/>
              <a:t>25</a:t>
            </a:r>
            <a:r>
              <a:rPr lang="ja-JP" altLang="en-US" dirty="0"/>
              <a:t>年、</a:t>
            </a:r>
            <a:r>
              <a:rPr lang="en-US" altLang="ja-JP" dirty="0"/>
              <a:t>3</a:t>
            </a:r>
            <a:r>
              <a:rPr lang="ja-JP" altLang="en-US" dirty="0"/>
              <a:t>／</a:t>
            </a:r>
            <a:r>
              <a:rPr lang="en-US" altLang="ja-JP" dirty="0"/>
              <a:t>4</a:t>
            </a:r>
            <a:r>
              <a:rPr lang="ja-JP" altLang="en-US" dirty="0"/>
              <a:t>が</a:t>
            </a:r>
            <a:r>
              <a:rPr lang="en-US" altLang="ja-JP" dirty="0"/>
              <a:t>250</a:t>
            </a:r>
            <a:r>
              <a:rPr lang="ja-JP" altLang="en-US" dirty="0"/>
              <a:t>年、</a:t>
            </a:r>
            <a:r>
              <a:rPr lang="en-US" altLang="ja-JP" dirty="0"/>
              <a:t>100%</a:t>
            </a:r>
            <a:r>
              <a:rPr lang="ja-JP" altLang="en-US" dirty="0"/>
              <a:t>は</a:t>
            </a:r>
            <a:r>
              <a:rPr lang="en-US" altLang="ja-JP" dirty="0"/>
              <a:t>1000</a:t>
            </a:r>
            <a:r>
              <a:rPr lang="ja-JP" altLang="en-US" dirty="0"/>
              <a:t>年</a:t>
            </a:r>
            <a:endParaRPr kumimoji="1" lang="ja-JP" altLang="en-US" dirty="0"/>
          </a:p>
        </p:txBody>
      </p:sp>
    </p:spTree>
    <p:extLst>
      <p:ext uri="{BB962C8B-B14F-4D97-AF65-F5344CB8AC3E}">
        <p14:creationId xmlns:p14="http://schemas.microsoft.com/office/powerpoint/2010/main" val="291095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6A540-3F76-4165-884A-E2FDF3182B24}"/>
              </a:ext>
            </a:extLst>
          </p:cNvPr>
          <p:cNvSpPr>
            <a:spLocks noGrp="1"/>
          </p:cNvSpPr>
          <p:nvPr>
            <p:ph type="title"/>
          </p:nvPr>
        </p:nvSpPr>
        <p:spPr/>
        <p:txBody>
          <a:bodyPr/>
          <a:lstStyle/>
          <a:p>
            <a:r>
              <a:rPr kumimoji="1" lang="ja-JP" altLang="en-US" dirty="0"/>
              <a:t>海面上昇問題：</a:t>
            </a:r>
            <a:r>
              <a:rPr lang="ja-JP" altLang="en-US" dirty="0"/>
              <a:t>地球</a:t>
            </a:r>
            <a:r>
              <a:rPr kumimoji="1" lang="ja-JP" altLang="en-US" dirty="0"/>
              <a:t>温暖化問題</a:t>
            </a:r>
          </a:p>
        </p:txBody>
      </p:sp>
      <p:sp>
        <p:nvSpPr>
          <p:cNvPr id="3" name="コンテンツ プレースホルダー 2">
            <a:extLst>
              <a:ext uri="{FF2B5EF4-FFF2-40B4-BE49-F238E27FC236}">
                <a16:creationId xmlns:a16="http://schemas.microsoft.com/office/drawing/2014/main" id="{7C5ABE0E-452C-49EA-B7F4-FDA2EE326261}"/>
              </a:ext>
            </a:extLst>
          </p:cNvPr>
          <p:cNvSpPr>
            <a:spLocks noGrp="1"/>
          </p:cNvSpPr>
          <p:nvPr>
            <p:ph idx="1"/>
          </p:nvPr>
        </p:nvSpPr>
        <p:spPr/>
        <p:txBody>
          <a:bodyPr>
            <a:normAutofit lnSpcReduction="10000"/>
          </a:bodyPr>
          <a:lstStyle/>
          <a:p>
            <a:r>
              <a:rPr kumimoji="1" lang="en-US" altLang="ja-JP" dirty="0"/>
              <a:t>IPCC</a:t>
            </a:r>
            <a:r>
              <a:rPr kumimoji="1" lang="ja-JP" altLang="en-US" dirty="0"/>
              <a:t>の</a:t>
            </a:r>
            <a:r>
              <a:rPr kumimoji="1" lang="en-US" altLang="ja-JP" dirty="0"/>
              <a:t>2018</a:t>
            </a:r>
            <a:r>
              <a:rPr kumimoji="1" lang="ja-JP" altLang="en-US" dirty="0"/>
              <a:t>年の</a:t>
            </a:r>
            <a:r>
              <a:rPr kumimoji="1" lang="en-US" altLang="ja-JP" dirty="0"/>
              <a:t>1.5</a:t>
            </a:r>
            <a:r>
              <a:rPr kumimoji="1" lang="ja-JP" altLang="en-US" dirty="0"/>
              <a:t>℃特別報告書：パリ協定の</a:t>
            </a:r>
            <a:r>
              <a:rPr kumimoji="1" lang="en-US" altLang="ja-JP" dirty="0"/>
              <a:t>2</a:t>
            </a:r>
            <a:r>
              <a:rPr kumimoji="1" lang="ja-JP" altLang="en-US" dirty="0"/>
              <a:t>℃目標を</a:t>
            </a:r>
            <a:r>
              <a:rPr kumimoji="1" lang="en-US" altLang="ja-JP" dirty="0"/>
              <a:t>1.5</a:t>
            </a:r>
            <a:r>
              <a:rPr kumimoji="1" lang="ja-JP" altLang="en-US" dirty="0"/>
              <a:t>℃目標へと厳しくすべし</a:t>
            </a:r>
            <a:endParaRPr kumimoji="1" lang="en-US" altLang="ja-JP" dirty="0"/>
          </a:p>
          <a:p>
            <a:r>
              <a:rPr lang="en-US" altLang="ja-JP" dirty="0"/>
              <a:t>1.5</a:t>
            </a:r>
            <a:r>
              <a:rPr lang="ja-JP" altLang="en-US" dirty="0"/>
              <a:t>℃以下に抑制：</a:t>
            </a:r>
            <a:r>
              <a:rPr lang="en-US" altLang="ja-JP" dirty="0"/>
              <a:t>CO</a:t>
            </a:r>
            <a:r>
              <a:rPr lang="ja-JP" altLang="en-US" dirty="0"/>
              <a:t>₂を</a:t>
            </a:r>
            <a:r>
              <a:rPr lang="en-US" altLang="ja-JP" dirty="0"/>
              <a:t>2010</a:t>
            </a:r>
            <a:r>
              <a:rPr lang="ja-JP" altLang="en-US" dirty="0"/>
              <a:t>年比で</a:t>
            </a:r>
            <a:r>
              <a:rPr lang="en-US" altLang="ja-JP" dirty="0"/>
              <a:t>2030</a:t>
            </a:r>
            <a:r>
              <a:rPr lang="ja-JP" altLang="en-US" dirty="0"/>
              <a:t>年までに</a:t>
            </a:r>
            <a:r>
              <a:rPr lang="en-US" altLang="ja-JP" dirty="0"/>
              <a:t>45%</a:t>
            </a:r>
            <a:r>
              <a:rPr lang="ja-JP" altLang="en-US" dirty="0"/>
              <a:t>削減し、</a:t>
            </a:r>
            <a:r>
              <a:rPr lang="en-US" altLang="ja-JP" dirty="0"/>
              <a:t>2050</a:t>
            </a:r>
            <a:r>
              <a:rPr lang="ja-JP" altLang="en-US" dirty="0"/>
              <a:t>年までに排出を実質上</a:t>
            </a:r>
            <a:r>
              <a:rPr lang="en-US" altLang="ja-JP" dirty="0"/>
              <a:t>0</a:t>
            </a:r>
            <a:r>
              <a:rPr lang="ja-JP" altLang="en-US" dirty="0"/>
              <a:t>にすること</a:t>
            </a:r>
            <a:endParaRPr lang="en-US" altLang="ja-JP" dirty="0"/>
          </a:p>
          <a:p>
            <a:r>
              <a:rPr kumimoji="1" lang="ja-JP" altLang="en-US" dirty="0"/>
              <a:t>鳩山イニシアチブ（</a:t>
            </a:r>
            <a:r>
              <a:rPr kumimoji="1" lang="en-US" altLang="ja-JP" dirty="0"/>
              <a:t>2009</a:t>
            </a:r>
            <a:r>
              <a:rPr kumimoji="1" lang="ja-JP" altLang="en-US" dirty="0"/>
              <a:t>）：</a:t>
            </a:r>
            <a:r>
              <a:rPr kumimoji="1" lang="en-US" altLang="ja-JP" dirty="0"/>
              <a:t>2020</a:t>
            </a:r>
            <a:r>
              <a:rPr kumimoji="1" lang="ja-JP" altLang="en-US" dirty="0"/>
              <a:t>年までに</a:t>
            </a:r>
            <a:r>
              <a:rPr kumimoji="1" lang="en-US" altLang="ja-JP" dirty="0"/>
              <a:t>1990</a:t>
            </a:r>
            <a:r>
              <a:rPr kumimoji="1" lang="ja-JP" altLang="en-US" dirty="0"/>
              <a:t>年比</a:t>
            </a:r>
            <a:r>
              <a:rPr kumimoji="1" lang="en-US" altLang="ja-JP" dirty="0"/>
              <a:t>CO</a:t>
            </a:r>
            <a:r>
              <a:rPr kumimoji="1" lang="ja-JP" altLang="en-US" dirty="0"/>
              <a:t>₂を</a:t>
            </a:r>
            <a:r>
              <a:rPr kumimoji="1" lang="en-US" altLang="ja-JP" dirty="0"/>
              <a:t>25</a:t>
            </a:r>
            <a:r>
              <a:rPr lang="en-US" altLang="ja-JP" dirty="0"/>
              <a:t>%</a:t>
            </a:r>
            <a:r>
              <a:rPr kumimoji="1" lang="ja-JP" altLang="en-US" dirty="0"/>
              <a:t>削減</a:t>
            </a:r>
            <a:endParaRPr kumimoji="1" lang="en-US" altLang="ja-JP" dirty="0"/>
          </a:p>
          <a:p>
            <a:r>
              <a:rPr lang="ja-JP" altLang="en-US" dirty="0"/>
              <a:t>現在の日本政府：</a:t>
            </a:r>
            <a:r>
              <a:rPr lang="en-US" altLang="ja-JP" dirty="0"/>
              <a:t>2030</a:t>
            </a:r>
            <a:r>
              <a:rPr lang="ja-JP" altLang="en-US" dirty="0"/>
              <a:t>年までに</a:t>
            </a:r>
            <a:r>
              <a:rPr lang="en-US" altLang="ja-JP" dirty="0"/>
              <a:t>CO</a:t>
            </a:r>
            <a:r>
              <a:rPr lang="ja-JP" altLang="en-US" dirty="0"/>
              <a:t>₂</a:t>
            </a:r>
            <a:r>
              <a:rPr lang="en-US" altLang="ja-JP" dirty="0"/>
              <a:t>26%</a:t>
            </a:r>
            <a:r>
              <a:rPr lang="ja-JP" altLang="en-US" dirty="0"/>
              <a:t>削減</a:t>
            </a:r>
            <a:r>
              <a:rPr lang="en-US" altLang="ja-JP" dirty="0">
                <a:sym typeface="Wingdings" panose="05000000000000000000" pitchFamily="2" charset="2"/>
              </a:rPr>
              <a:t></a:t>
            </a:r>
            <a:r>
              <a:rPr lang="ja-JP" altLang="en-US" dirty="0">
                <a:sym typeface="Wingdings" panose="05000000000000000000" pitchFamily="2" charset="2"/>
              </a:rPr>
              <a:t>もっと削減が必要</a:t>
            </a:r>
            <a:endParaRPr lang="en-US" altLang="ja-JP" dirty="0">
              <a:sym typeface="Wingdings" panose="05000000000000000000" pitchFamily="2" charset="2"/>
            </a:endParaRPr>
          </a:p>
          <a:p>
            <a:r>
              <a:rPr lang="ja-JP" altLang="en-US" dirty="0">
                <a:sym typeface="Wingdings" panose="05000000000000000000" pitchFamily="2" charset="2"/>
              </a:rPr>
              <a:t>現在の日本政府：</a:t>
            </a:r>
            <a:r>
              <a:rPr lang="en-US" altLang="ja-JP" dirty="0">
                <a:sym typeface="Wingdings" panose="05000000000000000000" pitchFamily="2" charset="2"/>
              </a:rPr>
              <a:t>2050</a:t>
            </a:r>
            <a:r>
              <a:rPr lang="ja-JP" altLang="en-US" dirty="0">
                <a:sym typeface="Wingdings" panose="05000000000000000000" pitchFamily="2" charset="2"/>
              </a:rPr>
              <a:t>年に</a:t>
            </a:r>
            <a:r>
              <a:rPr lang="en-US" altLang="ja-JP" dirty="0">
                <a:sym typeface="Wingdings" panose="05000000000000000000" pitchFamily="2" charset="2"/>
              </a:rPr>
              <a:t>CO</a:t>
            </a:r>
            <a:r>
              <a:rPr lang="ja-JP" altLang="en-US" dirty="0">
                <a:sym typeface="Wingdings" panose="05000000000000000000" pitchFamily="2" charset="2"/>
              </a:rPr>
              <a:t>₂排出実質</a:t>
            </a:r>
            <a:r>
              <a:rPr lang="en-US" altLang="ja-JP" dirty="0">
                <a:sym typeface="Wingdings" panose="05000000000000000000" pitchFamily="2" charset="2"/>
              </a:rPr>
              <a:t>0</a:t>
            </a:r>
            <a:r>
              <a:rPr lang="ja-JP" altLang="en-US" dirty="0">
                <a:sym typeface="Wingdings" panose="05000000000000000000" pitchFamily="2" charset="2"/>
              </a:rPr>
              <a:t>を目指す</a:t>
            </a:r>
            <a:r>
              <a:rPr lang="en-US" altLang="ja-JP" dirty="0">
                <a:sym typeface="Wingdings" panose="05000000000000000000" pitchFamily="2" charset="2"/>
              </a:rPr>
              <a:t></a:t>
            </a:r>
            <a:r>
              <a:rPr lang="ja-JP" altLang="en-US" dirty="0">
                <a:sym typeface="Wingdings" panose="05000000000000000000" pitchFamily="2" charset="2"/>
              </a:rPr>
              <a:t>実質</a:t>
            </a:r>
            <a:r>
              <a:rPr lang="en-US" altLang="ja-JP" dirty="0">
                <a:sym typeface="Wingdings" panose="05000000000000000000" pitchFamily="2" charset="2"/>
              </a:rPr>
              <a:t>0</a:t>
            </a:r>
            <a:r>
              <a:rPr lang="ja-JP" altLang="en-US" dirty="0">
                <a:sym typeface="Wingdings" panose="05000000000000000000" pitchFamily="2" charset="2"/>
              </a:rPr>
              <a:t>を実現する</a:t>
            </a:r>
            <a:endParaRPr lang="en-US" altLang="ja-JP" dirty="0"/>
          </a:p>
          <a:p>
            <a:endParaRPr kumimoji="1" lang="ja-JP" altLang="en-US" dirty="0"/>
          </a:p>
        </p:txBody>
      </p:sp>
    </p:spTree>
    <p:extLst>
      <p:ext uri="{BB962C8B-B14F-4D97-AF65-F5344CB8AC3E}">
        <p14:creationId xmlns:p14="http://schemas.microsoft.com/office/powerpoint/2010/main" val="258121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FCCBD-FE4A-4CC7-A203-6FA80CFEF989}"/>
              </a:ext>
            </a:extLst>
          </p:cNvPr>
          <p:cNvSpPr>
            <a:spLocks noGrp="1"/>
          </p:cNvSpPr>
          <p:nvPr>
            <p:ph type="title"/>
          </p:nvPr>
        </p:nvSpPr>
        <p:spPr/>
        <p:txBody>
          <a:bodyPr/>
          <a:lstStyle/>
          <a:p>
            <a:r>
              <a:rPr kumimoji="1" lang="ja-JP" altLang="en-US" dirty="0"/>
              <a:t>グテーレス国連事務総長の発言</a:t>
            </a:r>
          </a:p>
        </p:txBody>
      </p:sp>
      <p:sp>
        <p:nvSpPr>
          <p:cNvPr id="3" name="コンテンツ プレースホルダー 2">
            <a:extLst>
              <a:ext uri="{FF2B5EF4-FFF2-40B4-BE49-F238E27FC236}">
                <a16:creationId xmlns:a16="http://schemas.microsoft.com/office/drawing/2014/main" id="{C658F945-EA90-48AA-B7A7-32A312EDF925}"/>
              </a:ext>
            </a:extLst>
          </p:cNvPr>
          <p:cNvSpPr>
            <a:spLocks noGrp="1"/>
          </p:cNvSpPr>
          <p:nvPr>
            <p:ph idx="1"/>
          </p:nvPr>
        </p:nvSpPr>
        <p:spPr/>
        <p:txBody>
          <a:bodyPr/>
          <a:lstStyle/>
          <a:p>
            <a:r>
              <a:rPr kumimoji="1" lang="ja-JP" altLang="en-US" dirty="0"/>
              <a:t>「気候変動と戦うためには、石炭への中毒を止めなければならない」　（昨年の国連気候行動サミットにて）　</a:t>
            </a:r>
            <a:endParaRPr kumimoji="1" lang="en-US" altLang="ja-JP" dirty="0"/>
          </a:p>
          <a:p>
            <a:r>
              <a:rPr kumimoji="1" lang="ja-JP" altLang="en-US" dirty="0"/>
              <a:t>日本は超々臨界圧（</a:t>
            </a:r>
            <a:r>
              <a:rPr kumimoji="1" lang="en-US" altLang="ja-JP" dirty="0"/>
              <a:t>USC</a:t>
            </a:r>
            <a:r>
              <a:rPr kumimoji="1" lang="ja-JP" altLang="en-US" dirty="0"/>
              <a:t>）以上の高効率石炭火力発電を輸出を含めて行っている</a:t>
            </a:r>
            <a:endParaRPr kumimoji="1" lang="en-US" altLang="ja-JP" dirty="0"/>
          </a:p>
          <a:p>
            <a:r>
              <a:rPr lang="ja-JP" altLang="en-US" dirty="0"/>
              <a:t>日本は事務総長の発言を重く受け止めて、早急に石炭火力発電を輸出を含めて止めるべきである</a:t>
            </a:r>
            <a:r>
              <a:rPr kumimoji="1" lang="ja-JP" altLang="en-US" dirty="0"/>
              <a:t>　　　　　　　　　　　　　</a:t>
            </a:r>
            <a:endParaRPr kumimoji="1" lang="en-US" altLang="ja-JP" dirty="0"/>
          </a:p>
        </p:txBody>
      </p:sp>
    </p:spTree>
    <p:extLst>
      <p:ext uri="{BB962C8B-B14F-4D97-AF65-F5344CB8AC3E}">
        <p14:creationId xmlns:p14="http://schemas.microsoft.com/office/powerpoint/2010/main" val="31018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E316-E482-4FE3-AD2B-011CA7A12574}"/>
              </a:ext>
            </a:extLst>
          </p:cNvPr>
          <p:cNvSpPr>
            <a:spLocks noGrp="1"/>
          </p:cNvSpPr>
          <p:nvPr>
            <p:ph type="title"/>
          </p:nvPr>
        </p:nvSpPr>
        <p:spPr/>
        <p:txBody>
          <a:bodyPr>
            <a:normAutofit fontScale="90000"/>
          </a:bodyPr>
          <a:lstStyle/>
          <a:p>
            <a:r>
              <a:rPr kumimoji="1" lang="ja-JP" altLang="en-US" dirty="0"/>
              <a:t>海洋汚染問題：海洋プラスチックごみ問題</a:t>
            </a:r>
          </a:p>
        </p:txBody>
      </p:sp>
      <p:sp>
        <p:nvSpPr>
          <p:cNvPr id="3" name="コンテンツ プレースホルダー 2">
            <a:extLst>
              <a:ext uri="{FF2B5EF4-FFF2-40B4-BE49-F238E27FC236}">
                <a16:creationId xmlns:a16="http://schemas.microsoft.com/office/drawing/2014/main" id="{1D7CDAA5-7550-49EE-9752-82362F2FF52A}"/>
              </a:ext>
            </a:extLst>
          </p:cNvPr>
          <p:cNvSpPr>
            <a:spLocks noGrp="1"/>
          </p:cNvSpPr>
          <p:nvPr>
            <p:ph idx="1"/>
          </p:nvPr>
        </p:nvSpPr>
        <p:spPr/>
        <p:txBody>
          <a:bodyPr>
            <a:normAutofit fontScale="92500" lnSpcReduction="20000"/>
          </a:bodyPr>
          <a:lstStyle/>
          <a:p>
            <a:r>
              <a:rPr kumimoji="1" lang="ja-JP" altLang="en-US" dirty="0"/>
              <a:t>世界のプラスチック生産量は</a:t>
            </a:r>
            <a:r>
              <a:rPr kumimoji="1" lang="en-US" altLang="ja-JP" dirty="0"/>
              <a:t>50</a:t>
            </a:r>
            <a:r>
              <a:rPr kumimoji="1" lang="ja-JP" altLang="en-US" dirty="0"/>
              <a:t>年で</a:t>
            </a:r>
            <a:r>
              <a:rPr kumimoji="1" lang="en-US" altLang="ja-JP" dirty="0"/>
              <a:t>20</a:t>
            </a:r>
            <a:r>
              <a:rPr kumimoji="1" lang="ja-JP" altLang="en-US" dirty="0"/>
              <a:t>倍、リサイクル率は</a:t>
            </a:r>
            <a:r>
              <a:rPr kumimoji="1" lang="en-US" altLang="ja-JP" dirty="0"/>
              <a:t>9</a:t>
            </a:r>
            <a:r>
              <a:rPr lang="en-US" altLang="ja-JP" dirty="0"/>
              <a:t>%</a:t>
            </a:r>
            <a:endParaRPr kumimoji="1" lang="en-US" altLang="ja-JP" dirty="0"/>
          </a:p>
          <a:p>
            <a:r>
              <a:rPr lang="ja-JP" altLang="en-US" dirty="0"/>
              <a:t>年間</a:t>
            </a:r>
            <a:r>
              <a:rPr lang="en-US" altLang="ja-JP" dirty="0"/>
              <a:t>800</a:t>
            </a:r>
            <a:r>
              <a:rPr lang="ja-JP" altLang="en-US" dirty="0"/>
              <a:t>万トン、即ちジャンボ機</a:t>
            </a:r>
            <a:r>
              <a:rPr lang="en-US" altLang="ja-JP" dirty="0"/>
              <a:t>5</a:t>
            </a:r>
            <a:r>
              <a:rPr lang="ja-JP" altLang="en-US" dirty="0"/>
              <a:t>万機分のプラスチックごみが海洋投棄</a:t>
            </a:r>
            <a:endParaRPr lang="en-US" altLang="ja-JP" dirty="0"/>
          </a:p>
          <a:p>
            <a:r>
              <a:rPr kumimoji="1" lang="ja-JP" altLang="en-US" dirty="0"/>
              <a:t>プラスチックごみの海洋投棄の累積の量は</a:t>
            </a:r>
            <a:r>
              <a:rPr kumimoji="1" lang="en-US" altLang="ja-JP" dirty="0"/>
              <a:t>1.5</a:t>
            </a:r>
            <a:r>
              <a:rPr kumimoji="1" lang="ja-JP" altLang="en-US" dirty="0"/>
              <a:t>憶トンと推定</a:t>
            </a:r>
            <a:endParaRPr kumimoji="1" lang="en-US" altLang="ja-JP" dirty="0"/>
          </a:p>
          <a:p>
            <a:r>
              <a:rPr lang="ja-JP" altLang="en-US" dirty="0"/>
              <a:t>多くの生物が海洋プラスチックごみで死傷している</a:t>
            </a:r>
            <a:endParaRPr lang="en-US" altLang="ja-JP" dirty="0"/>
          </a:p>
          <a:p>
            <a:r>
              <a:rPr kumimoji="1" lang="ja-JP" altLang="en-US" dirty="0"/>
              <a:t>日本ではレジ袋が年間</a:t>
            </a:r>
            <a:r>
              <a:rPr kumimoji="1" lang="en-US" altLang="ja-JP" dirty="0"/>
              <a:t>400</a:t>
            </a:r>
            <a:r>
              <a:rPr kumimoji="1" lang="ja-JP" altLang="en-US" dirty="0"/>
              <a:t>億枚、</a:t>
            </a:r>
            <a:r>
              <a:rPr kumimoji="1" lang="en-US" altLang="ja-JP" dirty="0"/>
              <a:t>1</a:t>
            </a:r>
            <a:r>
              <a:rPr kumimoji="1" lang="ja-JP" altLang="en-US" dirty="0"/>
              <a:t>人１日当たり１枚使用されている</a:t>
            </a:r>
            <a:endParaRPr kumimoji="1" lang="en-US" altLang="ja-JP" dirty="0"/>
          </a:p>
          <a:p>
            <a:r>
              <a:rPr lang="en-US" altLang="ja-JP" dirty="0"/>
              <a:t>84%</a:t>
            </a:r>
            <a:r>
              <a:rPr lang="ja-JP" altLang="en-US" dirty="0"/>
              <a:t>が有効利用と言うが、</a:t>
            </a:r>
            <a:r>
              <a:rPr lang="en-US" altLang="ja-JP" dirty="0"/>
              <a:t>58%</a:t>
            </a:r>
            <a:r>
              <a:rPr lang="ja-JP" altLang="en-US" dirty="0"/>
              <a:t>は燃焼処理でエネルギーを回収</a:t>
            </a:r>
            <a:endParaRPr lang="en-US" altLang="ja-JP" dirty="0"/>
          </a:p>
          <a:p>
            <a:r>
              <a:rPr kumimoji="1" lang="ja-JP" altLang="en-US" dirty="0"/>
              <a:t>海洋プラスチックごみは中国、インドネシアが多く、日本は多くはない</a:t>
            </a:r>
            <a:endParaRPr kumimoji="1" lang="en-US" altLang="ja-JP" dirty="0"/>
          </a:p>
          <a:p>
            <a:r>
              <a:rPr kumimoji="1" lang="ja-JP" altLang="en-US" dirty="0"/>
              <a:t>プラスチックごみを中国に輸出していたが、中国が規制を始めた</a:t>
            </a:r>
          </a:p>
        </p:txBody>
      </p:sp>
    </p:spTree>
    <p:extLst>
      <p:ext uri="{BB962C8B-B14F-4D97-AF65-F5344CB8AC3E}">
        <p14:creationId xmlns:p14="http://schemas.microsoft.com/office/powerpoint/2010/main" val="204222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66F43-3EA3-4547-8834-DFBBEC97A383}"/>
              </a:ext>
            </a:extLst>
          </p:cNvPr>
          <p:cNvSpPr>
            <a:spLocks noGrp="1"/>
          </p:cNvSpPr>
          <p:nvPr>
            <p:ph type="title"/>
          </p:nvPr>
        </p:nvSpPr>
        <p:spPr/>
        <p:txBody>
          <a:bodyPr/>
          <a:lstStyle/>
          <a:p>
            <a:r>
              <a:rPr kumimoji="1" lang="ja-JP" altLang="en-US" dirty="0"/>
              <a:t>海洋プラスチックごみ問題</a:t>
            </a:r>
          </a:p>
        </p:txBody>
      </p:sp>
      <p:sp>
        <p:nvSpPr>
          <p:cNvPr id="3" name="コンテンツ プレースホルダー 2">
            <a:extLst>
              <a:ext uri="{FF2B5EF4-FFF2-40B4-BE49-F238E27FC236}">
                <a16:creationId xmlns:a16="http://schemas.microsoft.com/office/drawing/2014/main" id="{41CE49C9-A3A6-4992-A4B3-60DE8F7AC4A2}"/>
              </a:ext>
            </a:extLst>
          </p:cNvPr>
          <p:cNvSpPr>
            <a:spLocks noGrp="1"/>
          </p:cNvSpPr>
          <p:nvPr>
            <p:ph idx="1"/>
          </p:nvPr>
        </p:nvSpPr>
        <p:spPr/>
        <p:txBody>
          <a:bodyPr>
            <a:normAutofit fontScale="77500" lnSpcReduction="20000"/>
          </a:bodyPr>
          <a:lstStyle/>
          <a:p>
            <a:r>
              <a:rPr lang="ja-JP" altLang="en-US" dirty="0">
                <a:sym typeface="Wingdings" panose="05000000000000000000" pitchFamily="2" charset="2"/>
              </a:rPr>
              <a:t>プラスチックは</a:t>
            </a:r>
            <a:r>
              <a:rPr lang="en-US" altLang="ja-JP" dirty="0">
                <a:sym typeface="Wingdings" panose="05000000000000000000" pitchFamily="2" charset="2"/>
              </a:rPr>
              <a:t>reduce</a:t>
            </a:r>
            <a:r>
              <a:rPr lang="ja-JP" altLang="en-US" dirty="0">
                <a:sym typeface="Wingdings" panose="05000000000000000000" pitchFamily="2" charset="2"/>
              </a:rPr>
              <a:t>、</a:t>
            </a:r>
            <a:r>
              <a:rPr lang="en-US" altLang="ja-JP" dirty="0">
                <a:sym typeface="Wingdings" panose="05000000000000000000" pitchFamily="2" charset="2"/>
              </a:rPr>
              <a:t>reuse</a:t>
            </a:r>
            <a:r>
              <a:rPr lang="ja-JP" altLang="en-US" dirty="0">
                <a:sym typeface="Wingdings" panose="05000000000000000000" pitchFamily="2" charset="2"/>
              </a:rPr>
              <a:t>、</a:t>
            </a:r>
            <a:r>
              <a:rPr lang="en-US" altLang="ja-JP" dirty="0">
                <a:sym typeface="Wingdings" panose="05000000000000000000" pitchFamily="2" charset="2"/>
              </a:rPr>
              <a:t>recycle</a:t>
            </a:r>
            <a:r>
              <a:rPr lang="ja-JP" altLang="en-US" dirty="0">
                <a:sym typeface="Wingdings" panose="05000000000000000000" pitchFamily="2" charset="2"/>
              </a:rPr>
              <a:t>を原則とする。ごみの海外輸出をせず、国内で処理するが、燃焼処理を極力避ける。</a:t>
            </a:r>
            <a:endParaRPr kumimoji="1" lang="en-US" altLang="ja-JP" dirty="0"/>
          </a:p>
          <a:p>
            <a:r>
              <a:rPr kumimoji="1" lang="ja-JP" altLang="en-US" dirty="0"/>
              <a:t>大阪ブルーオーシャンビジョン（</a:t>
            </a:r>
            <a:r>
              <a:rPr kumimoji="1" lang="en-US" altLang="ja-JP" dirty="0"/>
              <a:t>2019</a:t>
            </a:r>
            <a:r>
              <a:rPr lang="ja-JP" altLang="en-US" dirty="0"/>
              <a:t>年、大阪</a:t>
            </a:r>
            <a:r>
              <a:rPr lang="en-US" altLang="ja-JP" dirty="0"/>
              <a:t>G20</a:t>
            </a:r>
            <a:r>
              <a:rPr lang="ja-JP" altLang="en-US" dirty="0"/>
              <a:t>）：</a:t>
            </a:r>
            <a:r>
              <a:rPr lang="en-US" altLang="ja-JP" dirty="0"/>
              <a:t>2050</a:t>
            </a:r>
            <a:r>
              <a:rPr lang="ja-JP" altLang="en-US" dirty="0"/>
              <a:t>年までに海洋プラスチックごみによる汚染を</a:t>
            </a:r>
            <a:r>
              <a:rPr lang="en-US" altLang="ja-JP" dirty="0"/>
              <a:t>0</a:t>
            </a:r>
            <a:r>
              <a:rPr lang="ja-JP" altLang="en-US" dirty="0"/>
              <a:t>にする</a:t>
            </a:r>
            <a:r>
              <a:rPr lang="en-US" altLang="ja-JP" dirty="0">
                <a:sym typeface="Wingdings" panose="05000000000000000000" pitchFamily="2" charset="2"/>
              </a:rPr>
              <a:t></a:t>
            </a:r>
            <a:r>
              <a:rPr lang="ja-JP" altLang="en-US" dirty="0">
                <a:sym typeface="Wingdings" panose="05000000000000000000" pitchFamily="2" charset="2"/>
              </a:rPr>
              <a:t>国際協力の目標を提示したことは前進だが、目標設定時期がはるかに遠い</a:t>
            </a:r>
            <a:r>
              <a:rPr lang="en-US" altLang="ja-JP" dirty="0">
                <a:sym typeface="Wingdings" panose="05000000000000000000" pitchFamily="2" charset="2"/>
              </a:rPr>
              <a:t>2050</a:t>
            </a:r>
            <a:r>
              <a:rPr lang="ja-JP" altLang="en-US" dirty="0">
                <a:sym typeface="Wingdings" panose="05000000000000000000" pitchFamily="2" charset="2"/>
              </a:rPr>
              <a:t>年を</a:t>
            </a:r>
            <a:r>
              <a:rPr lang="en-US" altLang="ja-JP" dirty="0">
                <a:sym typeface="Wingdings" panose="05000000000000000000" pitchFamily="2" charset="2"/>
              </a:rPr>
              <a:t>2030</a:t>
            </a:r>
            <a:r>
              <a:rPr lang="ja-JP" altLang="en-US" dirty="0">
                <a:sym typeface="Wingdings" panose="05000000000000000000" pitchFamily="2" charset="2"/>
              </a:rPr>
              <a:t>年に</a:t>
            </a:r>
            <a:endParaRPr lang="en-US" altLang="ja-JP" dirty="0">
              <a:sym typeface="Wingdings" panose="05000000000000000000" pitchFamily="2" charset="2"/>
            </a:endParaRPr>
          </a:p>
          <a:p>
            <a:r>
              <a:rPr lang="en-US" altLang="ja-JP" dirty="0">
                <a:sym typeface="Wingdings" panose="05000000000000000000" pitchFamily="2" charset="2"/>
              </a:rPr>
              <a:t>2020</a:t>
            </a:r>
            <a:r>
              <a:rPr lang="ja-JP" altLang="en-US" dirty="0">
                <a:sym typeface="Wingdings" panose="05000000000000000000" pitchFamily="2" charset="2"/>
              </a:rPr>
              <a:t>年</a:t>
            </a:r>
            <a:r>
              <a:rPr lang="en-US" altLang="ja-JP" dirty="0">
                <a:sym typeface="Wingdings" panose="05000000000000000000" pitchFamily="2" charset="2"/>
              </a:rPr>
              <a:t>7</a:t>
            </a:r>
            <a:r>
              <a:rPr lang="ja-JP" altLang="en-US" dirty="0">
                <a:sym typeface="Wingdings" panose="05000000000000000000" pitchFamily="2" charset="2"/>
              </a:rPr>
              <a:t>月</a:t>
            </a:r>
            <a:r>
              <a:rPr lang="en-US" altLang="ja-JP" dirty="0">
                <a:sym typeface="Wingdings" panose="05000000000000000000" pitchFamily="2" charset="2"/>
              </a:rPr>
              <a:t>1</a:t>
            </a:r>
            <a:r>
              <a:rPr lang="ja-JP" altLang="en-US" dirty="0">
                <a:sym typeface="Wingdings" panose="05000000000000000000" pitchFamily="2" charset="2"/>
              </a:rPr>
              <a:t>日よりレジ袋の有料化</a:t>
            </a:r>
            <a:r>
              <a:rPr lang="en-US" altLang="ja-JP" dirty="0">
                <a:sym typeface="Wingdings" panose="05000000000000000000" pitchFamily="2" charset="2"/>
              </a:rPr>
              <a:t></a:t>
            </a:r>
            <a:r>
              <a:rPr lang="ja-JP" altLang="en-US" dirty="0">
                <a:sym typeface="Wingdings" panose="05000000000000000000" pitchFamily="2" charset="2"/>
              </a:rPr>
              <a:t>既に</a:t>
            </a:r>
            <a:r>
              <a:rPr lang="en-US" altLang="ja-JP" dirty="0">
                <a:sym typeface="Wingdings" panose="05000000000000000000" pitchFamily="2" charset="2"/>
              </a:rPr>
              <a:t>45</a:t>
            </a:r>
            <a:r>
              <a:rPr lang="ja-JP" altLang="en-US" dirty="0">
                <a:sym typeface="Wingdings" panose="05000000000000000000" pitchFamily="2" charset="2"/>
              </a:rPr>
              <a:t>か国以上がレジ袋の使用禁止</a:t>
            </a:r>
            <a:r>
              <a:rPr lang="en-US" altLang="ja-JP" dirty="0">
                <a:sym typeface="Wingdings" panose="05000000000000000000" pitchFamily="2" charset="2"/>
              </a:rPr>
              <a:t></a:t>
            </a:r>
            <a:r>
              <a:rPr lang="ja-JP" altLang="en-US" dirty="0">
                <a:sym typeface="Wingdings" panose="05000000000000000000" pitchFamily="2" charset="2"/>
              </a:rPr>
              <a:t>日本もレジ袋の使用禁止をすべし</a:t>
            </a:r>
            <a:endParaRPr lang="en-US" altLang="ja-JP" dirty="0">
              <a:sym typeface="Wingdings" panose="05000000000000000000" pitchFamily="2" charset="2"/>
            </a:endParaRPr>
          </a:p>
          <a:p>
            <a:r>
              <a:rPr lang="ja-JP" altLang="en-US" dirty="0">
                <a:sym typeface="Wingdings" panose="05000000000000000000" pitchFamily="2" charset="2"/>
              </a:rPr>
              <a:t>使い捨て用プラスチックは</a:t>
            </a:r>
            <a:r>
              <a:rPr lang="en-US" altLang="ja-JP" dirty="0">
                <a:sym typeface="Wingdings" panose="05000000000000000000" pitchFamily="2" charset="2"/>
              </a:rPr>
              <a:t>2030</a:t>
            </a:r>
            <a:r>
              <a:rPr lang="ja-JP" altLang="en-US" dirty="0">
                <a:sym typeface="Wingdings" panose="05000000000000000000" pitchFamily="2" charset="2"/>
              </a:rPr>
              <a:t>年までに</a:t>
            </a:r>
            <a:r>
              <a:rPr lang="en-US" altLang="ja-JP" dirty="0">
                <a:sym typeface="Wingdings" panose="05000000000000000000" pitchFamily="2" charset="2"/>
              </a:rPr>
              <a:t>25%</a:t>
            </a:r>
            <a:r>
              <a:rPr lang="ja-JP" altLang="en-US" dirty="0">
                <a:sym typeface="Wingdings" panose="05000000000000000000" pitchFamily="2" charset="2"/>
              </a:rPr>
              <a:t>削減</a:t>
            </a:r>
            <a:r>
              <a:rPr lang="en-US" altLang="ja-JP" dirty="0">
                <a:sym typeface="Wingdings" panose="05000000000000000000" pitchFamily="2" charset="2"/>
              </a:rPr>
              <a:t>50%</a:t>
            </a:r>
            <a:r>
              <a:rPr lang="ja-JP" altLang="en-US" dirty="0">
                <a:sym typeface="Wingdings" panose="05000000000000000000" pitchFamily="2" charset="2"/>
              </a:rPr>
              <a:t>削減</a:t>
            </a:r>
            <a:endParaRPr lang="en-US" altLang="ja-JP" dirty="0">
              <a:sym typeface="Wingdings" panose="05000000000000000000" pitchFamily="2" charset="2"/>
            </a:endParaRPr>
          </a:p>
          <a:p>
            <a:r>
              <a:rPr lang="ja-JP" altLang="en-US" dirty="0">
                <a:sym typeface="Wingdings" panose="05000000000000000000" pitchFamily="2" charset="2"/>
              </a:rPr>
              <a:t>生分解性プラスチック、バイオマスプラスチック、紙などへの移行</a:t>
            </a:r>
            <a:endParaRPr lang="en-US" altLang="ja-JP" dirty="0">
              <a:sym typeface="Wingdings" panose="05000000000000000000" pitchFamily="2" charset="2"/>
            </a:endParaRPr>
          </a:p>
          <a:p>
            <a:r>
              <a:rPr lang="ja-JP" altLang="en-US" dirty="0">
                <a:sym typeface="Wingdings" panose="05000000000000000000" pitchFamily="2" charset="2"/>
              </a:rPr>
              <a:t>海洋生分解性プラスチック、素材の開発。天然由来の「高分解性酢酸セルロース」は</a:t>
            </a:r>
            <a:r>
              <a:rPr lang="en-US" altLang="ja-JP" dirty="0">
                <a:sym typeface="Wingdings" panose="05000000000000000000" pitchFamily="2" charset="2"/>
              </a:rPr>
              <a:t>1</a:t>
            </a:r>
            <a:r>
              <a:rPr lang="ja-JP" altLang="en-US" dirty="0">
                <a:sym typeface="Wingdings" panose="05000000000000000000" pitchFamily="2" charset="2"/>
              </a:rPr>
              <a:t>か月で</a:t>
            </a:r>
            <a:r>
              <a:rPr lang="en-US" altLang="ja-JP" dirty="0">
                <a:sym typeface="Wingdings" panose="05000000000000000000" pitchFamily="2" charset="2"/>
              </a:rPr>
              <a:t>5</a:t>
            </a:r>
            <a:r>
              <a:rPr lang="ja-JP" altLang="en-US" dirty="0">
                <a:sym typeface="Wingdings" panose="05000000000000000000" pitchFamily="2" charset="2"/>
              </a:rPr>
              <a:t>割分解。さらなるイノベーションを促進させる</a:t>
            </a:r>
            <a:endParaRPr lang="en-US" altLang="ja-JP" dirty="0">
              <a:sym typeface="Wingdings" panose="05000000000000000000" pitchFamily="2" charset="2"/>
            </a:endParaRPr>
          </a:p>
        </p:txBody>
      </p:sp>
    </p:spTree>
    <p:extLst>
      <p:ext uri="{BB962C8B-B14F-4D97-AF65-F5344CB8AC3E}">
        <p14:creationId xmlns:p14="http://schemas.microsoft.com/office/powerpoint/2010/main" val="275636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CB80C-00A6-42D6-ABD0-EFC9B93AD353}"/>
              </a:ext>
            </a:extLst>
          </p:cNvPr>
          <p:cNvSpPr>
            <a:spLocks noGrp="1"/>
          </p:cNvSpPr>
          <p:nvPr>
            <p:ph type="title"/>
          </p:nvPr>
        </p:nvSpPr>
        <p:spPr/>
        <p:txBody>
          <a:bodyPr/>
          <a:lstStyle/>
          <a:p>
            <a:r>
              <a:rPr kumimoji="1" lang="ja-JP" altLang="en-US" dirty="0"/>
              <a:t>マイクロプラスチック問題</a:t>
            </a:r>
          </a:p>
        </p:txBody>
      </p:sp>
      <p:sp>
        <p:nvSpPr>
          <p:cNvPr id="3" name="コンテンツ プレースホルダー 2">
            <a:extLst>
              <a:ext uri="{FF2B5EF4-FFF2-40B4-BE49-F238E27FC236}">
                <a16:creationId xmlns:a16="http://schemas.microsoft.com/office/drawing/2014/main" id="{0F41564C-D159-4811-9126-2C8ED541F45F}"/>
              </a:ext>
            </a:extLst>
          </p:cNvPr>
          <p:cNvSpPr>
            <a:spLocks noGrp="1"/>
          </p:cNvSpPr>
          <p:nvPr>
            <p:ph idx="1"/>
          </p:nvPr>
        </p:nvSpPr>
        <p:spPr/>
        <p:txBody>
          <a:bodyPr>
            <a:normAutofit fontScale="92500" lnSpcReduction="10000"/>
          </a:bodyPr>
          <a:lstStyle/>
          <a:p>
            <a:r>
              <a:rPr kumimoji="1" lang="ja-JP" altLang="en-US" dirty="0"/>
              <a:t>マイクロプラスチック（</a:t>
            </a:r>
            <a:r>
              <a:rPr kumimoji="1" lang="en-US" altLang="ja-JP" dirty="0"/>
              <a:t>5</a:t>
            </a:r>
            <a:r>
              <a:rPr kumimoji="1" lang="ja-JP" altLang="en-US" dirty="0"/>
              <a:t>㎜以下）は日本近海に世界平均の</a:t>
            </a:r>
            <a:r>
              <a:rPr kumimoji="1" lang="en-US" altLang="ja-JP" dirty="0"/>
              <a:t>27</a:t>
            </a:r>
            <a:r>
              <a:rPr kumimoji="1" lang="ja-JP" altLang="en-US" dirty="0"/>
              <a:t>倍存在</a:t>
            </a:r>
            <a:endParaRPr kumimoji="1" lang="en-US" altLang="ja-JP" dirty="0"/>
          </a:p>
          <a:p>
            <a:r>
              <a:rPr kumimoji="1" lang="ja-JP" altLang="en-US" dirty="0"/>
              <a:t>工業用研磨剤、洗顔料、化粧品などに使用するために生産される</a:t>
            </a:r>
            <a:endParaRPr kumimoji="1" lang="en-US" altLang="ja-JP" dirty="0"/>
          </a:p>
          <a:p>
            <a:r>
              <a:rPr lang="ja-JP" altLang="en-US" dirty="0"/>
              <a:t>フリースジャケットや合成繊維の洋服の洗濯排水、即席ラーメンなどのプラスチック容器を用いた食品の食べ残しの水分に含まれる</a:t>
            </a:r>
            <a:endParaRPr lang="en-US" altLang="ja-JP" dirty="0"/>
          </a:p>
          <a:p>
            <a:r>
              <a:rPr lang="ja-JP" altLang="en-US" dirty="0"/>
              <a:t>マイクロプラスチック自体と付着した</a:t>
            </a:r>
            <a:r>
              <a:rPr lang="en-US" altLang="ja-JP" dirty="0"/>
              <a:t>PCB</a:t>
            </a:r>
            <a:r>
              <a:rPr lang="ja-JP" altLang="en-US" dirty="0"/>
              <a:t>などを摂取し、生物濃縮により人間の健康にも影響が懸念される。食塩を通して</a:t>
            </a:r>
            <a:r>
              <a:rPr lang="en-US" altLang="ja-JP" dirty="0"/>
              <a:t>2000</a:t>
            </a:r>
            <a:r>
              <a:rPr lang="ja-JP" altLang="en-US" dirty="0"/>
              <a:t>個／年摂取されている</a:t>
            </a:r>
            <a:endParaRPr lang="en-US" altLang="ja-JP" dirty="0"/>
          </a:p>
          <a:p>
            <a:r>
              <a:rPr kumimoji="1" lang="ja-JP" altLang="en-US" dirty="0"/>
              <a:t>マイクロプラスチックファイバーを海に流す前の下水処理の時、あるいは洗濯機にフィルターでマイクロプラスチックを処理する必要がある</a:t>
            </a:r>
          </a:p>
        </p:txBody>
      </p:sp>
    </p:spTree>
    <p:extLst>
      <p:ext uri="{BB962C8B-B14F-4D97-AF65-F5344CB8AC3E}">
        <p14:creationId xmlns:p14="http://schemas.microsoft.com/office/powerpoint/2010/main" val="79229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576</TotalTime>
  <Words>1187</Words>
  <Application>Microsoft Macintosh PowerPoint</Application>
  <PresentationFormat>ワイド画面</PresentationFormat>
  <Paragraphs>56</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BIZ UDPゴシック</vt:lpstr>
      <vt:lpstr>Arial</vt:lpstr>
      <vt:lpstr>Garamond</vt:lpstr>
      <vt:lpstr>オーガニック</vt:lpstr>
      <vt:lpstr>共和党環境部会（第一回）</vt:lpstr>
      <vt:lpstr>Second World　Sustainable Development Forum March 5-7,2020 Durango, Mexico </vt:lpstr>
      <vt:lpstr>PowerPoint プレゼンテーション</vt:lpstr>
      <vt:lpstr>海面上昇と海洋汚染問題 海面上昇問題</vt:lpstr>
      <vt:lpstr>海面上昇問題：地球温暖化問題</vt:lpstr>
      <vt:lpstr>グテーレス国連事務総長の発言</vt:lpstr>
      <vt:lpstr>海洋汚染問題：海洋プラスチックごみ問題</vt:lpstr>
      <vt:lpstr>海洋プラスチックごみ問題</vt:lpstr>
      <vt:lpstr>マイクロプラスチック問題</vt:lpstr>
      <vt:lpstr>Durango Declaration on Climate Action and Sustainable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共和党環境部会</dc:title>
  <dc:creator>鳩山 友紀夫</dc:creator>
  <cp:lastModifiedBy>山本 百合子</cp:lastModifiedBy>
  <cp:revision>37</cp:revision>
  <dcterms:created xsi:type="dcterms:W3CDTF">2020-03-28T22:56:24Z</dcterms:created>
  <dcterms:modified xsi:type="dcterms:W3CDTF">2020-04-01T01:59:12Z</dcterms:modified>
</cp:coreProperties>
</file>