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to nobuhiko" userId="2bfe73037d9a9b90" providerId="LiveId" clId="{2D8B0AD4-99F2-44FC-8BE6-6EA6EFAC4B72}"/>
    <pc:docChg chg="modSld">
      <pc:chgData name="suto nobuhiko" userId="2bfe73037d9a9b90" providerId="LiveId" clId="{2D8B0AD4-99F2-44FC-8BE6-6EA6EFAC4B72}" dt="2019-10-24T07:07:08.937" v="33" actId="20577"/>
      <pc:docMkLst>
        <pc:docMk/>
      </pc:docMkLst>
      <pc:sldChg chg="modSp">
        <pc:chgData name="suto nobuhiko" userId="2bfe73037d9a9b90" providerId="LiveId" clId="{2D8B0AD4-99F2-44FC-8BE6-6EA6EFAC4B72}" dt="2019-10-24T07:07:08.937" v="33" actId="20577"/>
        <pc:sldMkLst>
          <pc:docMk/>
          <pc:sldMk cId="612722708" sldId="261"/>
        </pc:sldMkLst>
        <pc:spChg chg="mod">
          <ac:chgData name="suto nobuhiko" userId="2bfe73037d9a9b90" providerId="LiveId" clId="{2D8B0AD4-99F2-44FC-8BE6-6EA6EFAC4B72}" dt="2019-10-24T07:07:08.937" v="33" actId="20577"/>
          <ac:spMkLst>
            <pc:docMk/>
            <pc:sldMk cId="612722708" sldId="261"/>
            <ac:spMk id="3" creationId="{8FCFA411-D468-4462-A71D-19E95F3241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0D040-97E6-46C7-B49E-7835FF484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1D17D5-7121-48AA-A912-44B37C44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97DDCA-A069-4F06-B47B-B13F60C6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F7465D-4813-424C-B050-1B27A8F5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ECAE36-9FFF-4FE5-89E6-0ECF1120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4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A2AFA-15B7-49E8-BEA7-998EDF83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0AE87B-0264-433A-A5A5-89380532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F40E15-00F3-4D48-80BF-7B462631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1AA12-1046-4972-AAEC-050F0DDB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0E507-94E1-41BE-99AF-06D03AE8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09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25114F-1C80-4D1E-A27E-847F24E8B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7E8097-A01B-4EC6-BC2B-B1D661DED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8E0869-B936-4215-BA7F-51222F09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242A79-1107-46F6-8632-C16D9894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4622FB-B7D4-49AB-889D-CD4A42AE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7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972C2-EE83-4533-B473-A98D0F33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7287D0-B55D-4E70-8C8E-1E8FFD661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0F7E5D-97A6-4906-8852-D7841CFE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97B02C-CC15-4018-B609-B20F3F2A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4D07B8-76AE-4362-A700-9BB363D1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2A70C-A6F0-4C7A-9B11-0D2F1A5C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2F4C9D-980C-4731-875A-9DA592B15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578FD7-6230-4FA3-AA3E-F6D08AF5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FD1C5-7DBB-4AB2-B733-A8D9F3EC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66B77-56AB-4C9C-AECA-9A1BCCCA7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5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1EF2C-F7DE-4ADB-9B7A-BE01B1AE6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047ED-400E-474F-9C0E-64CBEAE77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65C8B-64C9-4604-BB27-00CD6C8BB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5CD092-FADD-46E8-BE7B-1D8A9536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80BB4E-B54B-4A33-8A0C-2AF56A3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15D54D-6F28-440B-B9BB-FA736EB7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8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A919B-0FE1-4083-853B-21B627D1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E84C53-73B0-4C09-8C5D-590AF3445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8489B6-3370-4090-AE23-6F138F780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481CD4-2250-460E-AC35-CDA75361B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FFE8FF-B51E-444C-BE84-7623C3F50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F12722-3E0F-4D63-8183-5BEB2202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32F15-6252-48F9-9BA8-5F04ECAC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EA95F6-C534-4315-AB7A-FBF0CCAC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9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EF9992-8E07-4757-B21B-54FC0724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4BC499-0B6B-4694-B8C0-C942B2B3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BE85D8-A072-4CFC-A3DA-C4C03BF4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BAFA7-14AB-45E9-8676-24EFE474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01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C53EE5-041C-4042-B20E-32D320E5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E16C726-375C-4CA3-B4C5-A13B96AF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7A6ACE-D64B-4203-89F2-C212620C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70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A4182-2BC8-4B79-8631-8831DE8A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7C150E-2F0D-4033-B465-0D4018826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523F6C-29DF-4D82-9459-2F409FBF5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164BC0-F1E1-4793-A028-46130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6DB461-0755-471E-9A05-A160B7AB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8E67F7-3854-4F34-84F2-1DA654F1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3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8A635-71F9-45EB-93DE-30AF8A2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B446BA7-3EC2-4061-AC59-5B8445CB5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8145BE-2765-403F-8AC8-B58D36A5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347F3-829C-4AE9-BB3F-579E98EB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F66AE1-B4EE-4D82-A402-11ECCC5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5F0FC0-DE59-4F46-92DA-03F18066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7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FFAB99-56B3-4742-A147-4FD27660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12D84B-0312-429B-80B6-E71884E18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098C24-5145-40ED-A551-99E3EC2CF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CC72-7F6A-48AB-9892-494B2E1A775D}" type="datetimeFigureOut">
              <a:rPr kumimoji="1" lang="ja-JP" altLang="en-US" smtClean="0"/>
              <a:pPr/>
              <a:t>2019/12/15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70CF5A-177C-4746-9083-A577DC463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C2178-22BB-454E-9EF1-4173FADAD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674A-ED8B-4A27-833F-C75D2518B7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44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1062BD-DEF6-41AC-ABF1-D6A4123F1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第</a:t>
            </a:r>
            <a:r>
              <a:rPr kumimoji="1" lang="en-US" altLang="ja-JP" dirty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3</a:t>
            </a:r>
            <a:r>
              <a:rPr kumimoji="1" lang="ja-JP" altLang="en-US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回共和党結党準備会</a:t>
            </a:r>
            <a:br>
              <a:rPr kumimoji="1" lang="en-US" altLang="ja-JP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br>
              <a:rPr kumimoji="1" lang="en-US" altLang="ja-JP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4400">
                <a:latin typeface="Kozuka Mincho Pr6N R" panose="02020400000000000000" pitchFamily="18" charset="-128"/>
                <a:ea typeface="Kozuka Mincho Pr6N R" panose="02020400000000000000" pitchFamily="18" charset="-128"/>
              </a:rPr>
              <a:t>鳩山　友紀夫</a:t>
            </a:r>
            <a:endParaRPr kumimoji="1" lang="ja-JP" altLang="en-US" sz="4400" dirty="0">
              <a:latin typeface="Kozuka Mincho Pr6N R" panose="02020400000000000000" pitchFamily="18" charset="-128"/>
              <a:ea typeface="Kozuka Mincho Pr6N R" panose="020204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2D2785-937A-43BA-AE90-98926B65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1736"/>
            <a:ext cx="9723120" cy="1881053"/>
          </a:xfrm>
        </p:spPr>
        <p:txBody>
          <a:bodyPr>
            <a:normAutofit/>
          </a:bodyPr>
          <a:lstStyle/>
          <a:p>
            <a:endParaRPr lang="en-US" altLang="ja-JP" sz="4000" dirty="0"/>
          </a:p>
          <a:p>
            <a:r>
              <a:rPr kumimoji="1" lang="en-US" altLang="ja-JP" sz="4000" dirty="0"/>
              <a:t>2019</a:t>
            </a:r>
            <a:r>
              <a:rPr kumimoji="1" lang="ja-JP" altLang="en-US" sz="4000" dirty="0"/>
              <a:t>年</a:t>
            </a:r>
            <a:r>
              <a:rPr lang="en-US" altLang="ja-JP" sz="4000" dirty="0"/>
              <a:t>12</a:t>
            </a:r>
            <a:r>
              <a:rPr kumimoji="1" lang="ja-JP" altLang="en-US" sz="4000" dirty="0"/>
              <a:t>月</a:t>
            </a:r>
            <a:r>
              <a:rPr kumimoji="1" lang="en-US" altLang="ja-JP" sz="4000" dirty="0"/>
              <a:t>15</a:t>
            </a:r>
            <a:r>
              <a:rPr kumimoji="1" lang="ja-JP" altLang="en-US" sz="40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92703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民主政治と共和政治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/>
          </a:p>
          <a:p>
            <a:r>
              <a:rPr lang="ja-JP" altLang="en-US" dirty="0"/>
              <a:t>民主政治：決め方の制度</a:t>
            </a:r>
            <a:r>
              <a:rPr lang="en-US" altLang="ja-JP" dirty="0">
                <a:sym typeface="Wingdings" pitchFamily="2" charset="2"/>
              </a:rPr>
              <a:t></a:t>
            </a:r>
            <a:r>
              <a:rPr lang="ja-JP" altLang="en-US" dirty="0">
                <a:sym typeface="Wingdings" pitchFamily="2" charset="2"/>
              </a:rPr>
              <a:t>結果を問わない</a:t>
            </a:r>
            <a:endParaRPr lang="en-US" altLang="ja-JP" dirty="0"/>
          </a:p>
          <a:p>
            <a:r>
              <a:rPr lang="ja-JP" altLang="en-US" dirty="0"/>
              <a:t>共和政治：共通善の目的</a:t>
            </a:r>
            <a:r>
              <a:rPr lang="en-US" altLang="ja-JP" dirty="0">
                <a:sym typeface="Wingdings" pitchFamily="2" charset="2"/>
              </a:rPr>
              <a:t></a:t>
            </a:r>
            <a:r>
              <a:rPr lang="ja-JP" altLang="en-US" dirty="0">
                <a:sym typeface="Wingdings" pitchFamily="2" charset="2"/>
              </a:rPr>
              <a:t>決め方を問わない</a:t>
            </a:r>
            <a:r>
              <a:rPr lang="en-US" altLang="ja-JP" dirty="0">
                <a:sym typeface="Wingdings" pitchFamily="2" charset="2"/>
              </a:rPr>
              <a:t></a:t>
            </a:r>
            <a:r>
              <a:rPr lang="ja-JP" altLang="en-US" dirty="0">
                <a:sym typeface="Wingdings" pitchFamily="2" charset="2"/>
              </a:rPr>
              <a:t>自律、徳</a:t>
            </a:r>
            <a:endParaRPr lang="en-US" altLang="ja-JP" dirty="0">
              <a:sym typeface="Wingdings" pitchFamily="2" charset="2"/>
            </a:endParaRPr>
          </a:p>
          <a:p>
            <a:endParaRPr kumimoji="1" lang="en-US" altLang="ja-JP" dirty="0">
              <a:sym typeface="Wingdings" pitchFamily="2" charset="2"/>
            </a:endParaRPr>
          </a:p>
          <a:p>
            <a:r>
              <a:rPr lang="ja-JP" altLang="en-US" dirty="0">
                <a:sym typeface="Wingdings" pitchFamily="2" charset="2"/>
              </a:rPr>
              <a:t>正義</a:t>
            </a:r>
            <a:endParaRPr lang="en-US" altLang="ja-JP" dirty="0">
              <a:sym typeface="Wingdings" pitchFamily="2" charset="2"/>
            </a:endParaRPr>
          </a:p>
          <a:p>
            <a:r>
              <a:rPr kumimoji="1" lang="ja-JP" altLang="en-US" dirty="0">
                <a:sym typeface="Wingdings" pitchFamily="2" charset="2"/>
              </a:rPr>
              <a:t>美徳　　　</a:t>
            </a:r>
            <a:r>
              <a:rPr kumimoji="1" lang="en-US" altLang="ja-JP" dirty="0">
                <a:sym typeface="Wingdings" pitchFamily="2" charset="2"/>
              </a:rPr>
              <a:t>====&gt; </a:t>
            </a:r>
            <a:r>
              <a:rPr kumimoji="1" lang="ja-JP" altLang="en-US" dirty="0">
                <a:sym typeface="Wingdings" pitchFamily="2" charset="2"/>
              </a:rPr>
              <a:t>共通善</a:t>
            </a:r>
            <a:endParaRPr kumimoji="1" lang="en-US" altLang="ja-JP" dirty="0">
              <a:sym typeface="Wingdings" pitchFamily="2" charset="2"/>
            </a:endParaRPr>
          </a:p>
          <a:p>
            <a:r>
              <a:rPr lang="ja-JP" altLang="en-US" dirty="0">
                <a:sym typeface="Wingdings" pitchFamily="2" charset="2"/>
              </a:rPr>
              <a:t>卓越</a:t>
            </a:r>
            <a:endParaRPr lang="en-US" altLang="ja-JP" dirty="0">
              <a:sym typeface="Wingdings" pitchFamily="2" charset="2"/>
            </a:endParaRPr>
          </a:p>
          <a:p>
            <a:r>
              <a:rPr kumimoji="1" lang="ja-JP" altLang="en-US" dirty="0">
                <a:sym typeface="Wingdings" pitchFamily="2" charset="2"/>
              </a:rPr>
              <a:t>友愛</a:t>
            </a:r>
            <a:r>
              <a:rPr kumimoji="1" lang="en-US" altLang="ja-JP" dirty="0">
                <a:sym typeface="Wingdings" pitchFamily="2" charset="2"/>
              </a:rPr>
              <a:t>:</a:t>
            </a:r>
            <a:r>
              <a:rPr kumimoji="1" lang="ja-JP" altLang="en-US" dirty="0">
                <a:sym typeface="Wingdings" pitchFamily="2" charset="2"/>
              </a:rPr>
              <a:t>相互尊重・相互理解・相互扶助／自立と共生</a:t>
            </a: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endParaRPr kumimoji="1" lang="en-US" altLang="ja-JP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C3ACC-71B0-42D9-9AFA-FAEFA1A4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共和主義宣言「次の日本へ」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　　　　　　　　　　　　　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5B44A7-33B1-47C7-A745-58F9665C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95000" cy="4537075"/>
          </a:xfrm>
        </p:spPr>
        <p:txBody>
          <a:bodyPr/>
          <a:lstStyle/>
          <a:p>
            <a:endParaRPr kumimoji="1" lang="en-US" altLang="ja-JP" dirty="0"/>
          </a:p>
          <a:p>
            <a:r>
              <a:rPr lang="ja-JP" altLang="en-US" sz="3200" dirty="0"/>
              <a:t>急激に劣化する</a:t>
            </a:r>
            <a:r>
              <a:rPr kumimoji="1" lang="ja-JP" altLang="en-US" sz="3200" dirty="0"/>
              <a:t>地球環境への対応不足</a:t>
            </a:r>
            <a:endParaRPr kumimoji="1" lang="en-US" altLang="ja-JP" sz="3200" dirty="0"/>
          </a:p>
          <a:p>
            <a:r>
              <a:rPr lang="ja-JP" altLang="en-US" sz="3200" dirty="0"/>
              <a:t>激変する東アジアに対応できない外交</a:t>
            </a:r>
            <a:endParaRPr lang="en-US" altLang="ja-JP" sz="3200" dirty="0"/>
          </a:p>
          <a:p>
            <a:r>
              <a:rPr lang="ja-JP" altLang="en-US" sz="3200" dirty="0"/>
              <a:t>保護者から収奪者へと変貌した米国に追随する外交</a:t>
            </a:r>
            <a:endParaRPr lang="en-US" altLang="ja-JP" sz="3200" dirty="0"/>
          </a:p>
          <a:p>
            <a:r>
              <a:rPr lang="ja-JP" altLang="en-US" sz="3200" dirty="0"/>
              <a:t>嘘、隠ぺい、捏造のまかり通る</a:t>
            </a:r>
            <a:r>
              <a:rPr kumimoji="1" lang="ja-JP" altLang="en-US" sz="3200" dirty="0"/>
              <a:t>政治行政</a:t>
            </a:r>
            <a:endParaRPr kumimoji="1" lang="en-US" altLang="ja-JP" sz="3200" dirty="0"/>
          </a:p>
          <a:p>
            <a:r>
              <a:rPr lang="ja-JP" altLang="en-US" sz="3200" dirty="0"/>
              <a:t>三権分立していない国家統治</a:t>
            </a:r>
            <a:endParaRPr kumimoji="1" lang="en-US" altLang="ja-JP" sz="3200" dirty="0"/>
          </a:p>
          <a:p>
            <a:r>
              <a:rPr lang="ja-JP" altLang="en-US" sz="3200" dirty="0"/>
              <a:t>いまだに疲弊が進行する地域社会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90023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703C2-E9FF-489B-9B73-B77E5976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習近平主席の発言メモ（</a:t>
            </a:r>
            <a:r>
              <a:rPr kumimoji="1" lang="en-US" altLang="ja-JP" dirty="0"/>
              <a:t>2019</a:t>
            </a:r>
            <a:r>
              <a:rPr lang="en-US" altLang="ja-JP" dirty="0"/>
              <a:t>.12.3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596B8F-D075-47EB-9BC6-CE38053F1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「中華人民共和国」の国名で最も大事なのは「人民」</a:t>
            </a:r>
            <a:endParaRPr lang="en-US" altLang="ja-JP" dirty="0"/>
          </a:p>
          <a:p>
            <a:r>
              <a:rPr kumimoji="1" lang="en-US" altLang="ja-JP" dirty="0"/>
              <a:t>2020</a:t>
            </a:r>
            <a:r>
              <a:rPr kumimoji="1" lang="ja-JP" altLang="en-US" dirty="0"/>
              <a:t>年までに国連基準での貧困を解消させる</a:t>
            </a:r>
            <a:endParaRPr kumimoji="1" lang="en-US" altLang="ja-JP" dirty="0"/>
          </a:p>
          <a:p>
            <a:r>
              <a:rPr lang="ja-JP" altLang="en-US" dirty="0"/>
              <a:t>我々の</a:t>
            </a:r>
            <a:r>
              <a:rPr lang="en-US" altLang="ja-JP" dirty="0"/>
              <a:t>DNA</a:t>
            </a:r>
            <a:r>
              <a:rPr lang="ja-JP" altLang="en-US" dirty="0" err="1"/>
              <a:t>には</a:t>
            </a:r>
            <a:r>
              <a:rPr lang="ja-JP" altLang="en-US" dirty="0"/>
              <a:t>拡張する要素はない（覇権主義を取らない）</a:t>
            </a:r>
            <a:endParaRPr lang="en-US" altLang="ja-JP" dirty="0"/>
          </a:p>
          <a:p>
            <a:r>
              <a:rPr kumimoji="1" lang="ja-JP" altLang="en-US" dirty="0"/>
              <a:t>「天下為公」（礼記）：天下は全ての人々の為である</a:t>
            </a:r>
            <a:endParaRPr kumimoji="1" lang="en-US" altLang="ja-JP" dirty="0"/>
          </a:p>
          <a:p>
            <a:r>
              <a:rPr lang="ja-JP" altLang="en-US" dirty="0"/>
              <a:t>国際協力は</a:t>
            </a:r>
            <a:r>
              <a:rPr lang="en-US" altLang="ja-JP" dirty="0"/>
              <a:t>Winner</a:t>
            </a:r>
            <a:r>
              <a:rPr lang="ja-JP" altLang="en-US" dirty="0"/>
              <a:t> </a:t>
            </a:r>
            <a:r>
              <a:rPr lang="en-US" altLang="ja-JP" dirty="0"/>
              <a:t>takes all</a:t>
            </a:r>
            <a:r>
              <a:rPr lang="ja-JP" altLang="en-US" dirty="0"/>
              <a:t>でなく、相互扶助の堅持</a:t>
            </a:r>
            <a:endParaRPr lang="en-US" altLang="ja-JP" dirty="0"/>
          </a:p>
          <a:p>
            <a:r>
              <a:rPr lang="ja-JP" altLang="en-US" dirty="0"/>
              <a:t>協力も中国人が相応しくない行為をしたら改正する</a:t>
            </a:r>
            <a:endParaRPr lang="en-US" altLang="ja-JP" dirty="0"/>
          </a:p>
          <a:p>
            <a:r>
              <a:rPr lang="ja-JP" altLang="en-US" dirty="0"/>
              <a:t>中国は他国の制度を変えようとせず、他国自らが改善すべき</a:t>
            </a:r>
            <a:endParaRPr lang="en-US" altLang="ja-JP" dirty="0"/>
          </a:p>
          <a:p>
            <a:r>
              <a:rPr lang="ja-JP" altLang="en-US" dirty="0"/>
              <a:t>多国間主義の堅持：一つの意見で世界を決定するわけがない</a:t>
            </a:r>
            <a:endParaRPr lang="en-US" altLang="ja-JP" dirty="0"/>
          </a:p>
          <a:p>
            <a:r>
              <a:rPr lang="ja-JP" altLang="en-US" dirty="0"/>
              <a:t>国際的なルールで互いに尊重して話し合いで距離を縮める努力</a:t>
            </a:r>
            <a:endParaRPr lang="en-US" altLang="ja-JP" dirty="0"/>
          </a:p>
          <a:p>
            <a:r>
              <a:rPr lang="ja-JP" altLang="en-US" dirty="0"/>
              <a:t>一帯一路の理念を大事にして、人類運命共同体を築く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905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620DB-E0E9-4003-BF78-417B865D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地球環境の</a:t>
            </a:r>
            <a:r>
              <a:rPr lang="ja-JP" altLang="en-US" dirty="0"/>
              <a:t>悪化の</a:t>
            </a:r>
            <a:r>
              <a:rPr kumimoji="1" lang="ja-JP" altLang="en-US" dirty="0"/>
              <a:t>深刻さ：人間の責任の認識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3BF2DC-5F5D-4989-90CE-3A0F2D0AC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10</a:t>
            </a:r>
            <a:r>
              <a:rPr lang="ja-JP" altLang="en-US" dirty="0"/>
              <a:t>年前の</a:t>
            </a:r>
            <a:r>
              <a:rPr kumimoji="1" lang="ja-JP" altLang="en-US" dirty="0"/>
              <a:t>国連演説：</a:t>
            </a:r>
            <a:r>
              <a:rPr kumimoji="1" lang="en-US" altLang="ja-JP" dirty="0"/>
              <a:t>1990</a:t>
            </a:r>
            <a:r>
              <a:rPr kumimoji="1" lang="ja-JP" altLang="en-US" dirty="0"/>
              <a:t>年比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年までに温室効果ガス</a:t>
            </a:r>
            <a:r>
              <a:rPr kumimoji="1" lang="en-US" altLang="ja-JP" dirty="0"/>
              <a:t>25</a:t>
            </a:r>
            <a:r>
              <a:rPr kumimoji="1" lang="ja-JP" altLang="en-US" dirty="0"/>
              <a:t>％削減</a:t>
            </a:r>
            <a:endParaRPr kumimoji="1" lang="en-US" altLang="ja-JP" dirty="0"/>
          </a:p>
          <a:p>
            <a:r>
              <a:rPr lang="ja-JP" altLang="en-US" dirty="0"/>
              <a:t>福島原発事故で実現不可能と政府が事故の利用</a:t>
            </a:r>
            <a:endParaRPr lang="en-US" altLang="ja-JP" dirty="0"/>
          </a:p>
          <a:p>
            <a:r>
              <a:rPr kumimoji="1" lang="ja-JP" altLang="en-US" dirty="0"/>
              <a:t>熱波、ハリケーン、台風、豪雨、高潮、洪水、干ばつ、森林火災</a:t>
            </a:r>
            <a:endParaRPr kumimoji="1" lang="en-US" altLang="ja-JP" dirty="0"/>
          </a:p>
          <a:p>
            <a:r>
              <a:rPr lang="ja-JP" altLang="en-US" dirty="0"/>
              <a:t>温暖化はすぐには止められない：</a:t>
            </a:r>
            <a:r>
              <a:rPr lang="en-US" altLang="ja-JP" dirty="0"/>
              <a:t>CO2</a:t>
            </a:r>
            <a:r>
              <a:rPr lang="ja-JP" altLang="en-US" dirty="0"/>
              <a:t>の一部は</a:t>
            </a:r>
            <a:r>
              <a:rPr lang="en-US" altLang="ja-JP" dirty="0"/>
              <a:t>1000</a:t>
            </a:r>
            <a:r>
              <a:rPr lang="ja-JP" altLang="en-US" dirty="0"/>
              <a:t>年後にも大気中に存在</a:t>
            </a:r>
            <a:endParaRPr lang="en-US" altLang="ja-JP" dirty="0"/>
          </a:p>
          <a:p>
            <a:r>
              <a:rPr kumimoji="1" lang="ja-JP" altLang="en-US" dirty="0"/>
              <a:t>同位体分析により、</a:t>
            </a:r>
            <a:r>
              <a:rPr kumimoji="1" lang="en-US" altLang="ja-JP" dirty="0"/>
              <a:t>CO2</a:t>
            </a:r>
            <a:r>
              <a:rPr kumimoji="1" lang="ja-JP" altLang="en-US" dirty="0"/>
              <a:t>増加のほとんどが化石燃料の燃焼に由来</a:t>
            </a:r>
            <a:endParaRPr kumimoji="1" lang="en-US" altLang="ja-JP" dirty="0"/>
          </a:p>
          <a:p>
            <a:r>
              <a:rPr lang="en-US" altLang="ja-JP" dirty="0"/>
              <a:t>CO2</a:t>
            </a:r>
            <a:r>
              <a:rPr lang="ja-JP" altLang="en-US" dirty="0"/>
              <a:t>濃度：</a:t>
            </a:r>
            <a:r>
              <a:rPr lang="en-US" altLang="ja-JP" dirty="0"/>
              <a:t>405ppm</a:t>
            </a:r>
            <a:r>
              <a:rPr lang="en-US" altLang="ja-JP" dirty="0">
                <a:sym typeface="Wingdings" pitchFamily="2" charset="2"/>
              </a:rPr>
              <a:t>280ppm</a:t>
            </a:r>
            <a:r>
              <a:rPr lang="ja-JP" altLang="en-US" dirty="0">
                <a:sym typeface="Wingdings" pitchFamily="2" charset="2"/>
              </a:rPr>
              <a:t>（産業革命前）、</a:t>
            </a:r>
            <a:r>
              <a:rPr lang="en-US" altLang="ja-JP" dirty="0">
                <a:sym typeface="Wingdings" pitchFamily="2" charset="2"/>
              </a:rPr>
              <a:t>350ppm</a:t>
            </a:r>
            <a:r>
              <a:rPr lang="ja-JP" altLang="en-US" dirty="0">
                <a:sym typeface="Wingdings" pitchFamily="2" charset="2"/>
              </a:rPr>
              <a:t>（先ず）</a:t>
            </a:r>
            <a:r>
              <a:rPr lang="en-US" altLang="ja-JP" dirty="0">
                <a:sym typeface="Wingdings" pitchFamily="2" charset="2"/>
              </a:rPr>
              <a:t>4731</a:t>
            </a:r>
            <a:r>
              <a:rPr lang="ja-JP" altLang="en-US" dirty="0">
                <a:sym typeface="Wingdings" pitchFamily="2" charset="2"/>
              </a:rPr>
              <a:t>億トンの</a:t>
            </a:r>
            <a:r>
              <a:rPr lang="en-US" altLang="ja-JP" dirty="0">
                <a:sym typeface="Wingdings" pitchFamily="2" charset="2"/>
              </a:rPr>
              <a:t>CO2</a:t>
            </a:r>
            <a:r>
              <a:rPr lang="ja-JP" altLang="en-US" dirty="0">
                <a:sym typeface="Wingdings" pitchFamily="2" charset="2"/>
              </a:rPr>
              <a:t>削減</a:t>
            </a:r>
            <a:endParaRPr kumimoji="1" lang="en-US" altLang="ja-JP" dirty="0"/>
          </a:p>
          <a:p>
            <a:r>
              <a:rPr lang="ja-JP" altLang="en-US" dirty="0"/>
              <a:t>気候非常事態宣言：</a:t>
            </a:r>
            <a:r>
              <a:rPr kumimoji="1" lang="ja-JP" altLang="en-US" dirty="0"/>
              <a:t>各都市気候非常時宣言のネットワーク</a:t>
            </a:r>
            <a:r>
              <a:rPr lang="ja-JP" altLang="en-US" dirty="0"/>
              <a:t>→国家とは別なネットワークを形成</a:t>
            </a:r>
            <a:r>
              <a:rPr lang="en-US" altLang="ja-JP" dirty="0">
                <a:sym typeface="Wingdings" pitchFamily="2" charset="2"/>
              </a:rPr>
              <a:t></a:t>
            </a:r>
            <a:r>
              <a:rPr lang="ja-JP" altLang="en-US" dirty="0">
                <a:sym typeface="Wingdings" pitchFamily="2" charset="2"/>
              </a:rPr>
              <a:t>地球共和主義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32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4385A-62AE-4AD5-9D12-431C0344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共和主義の政策として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FA411-D468-4462-A71D-19E95F324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正義・美徳・卓越・友愛</a:t>
            </a:r>
            <a:r>
              <a:rPr lang="ja-JP" altLang="en-US" dirty="0"/>
              <a:t>に基づく政策の意思決定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友愛外交の実現</a:t>
            </a:r>
            <a:endParaRPr lang="en-US" altLang="ja-JP" dirty="0"/>
          </a:p>
          <a:p>
            <a:r>
              <a:rPr kumimoji="1" lang="ja-JP" altLang="en-US" dirty="0"/>
              <a:t>東アジア共和体（共同体）</a:t>
            </a:r>
            <a:endParaRPr kumimoji="1" lang="en-US" altLang="ja-JP" dirty="0"/>
          </a:p>
          <a:p>
            <a:r>
              <a:rPr lang="ja-JP" altLang="en-US" dirty="0"/>
              <a:t>地域主権の確立（コミュニティの重視）</a:t>
            </a:r>
            <a:endParaRPr lang="en-US" altLang="ja-JP" dirty="0"/>
          </a:p>
          <a:p>
            <a:r>
              <a:rPr lang="ja-JP" altLang="en-US" dirty="0"/>
              <a:t>米軍基地の縮小・撤退、辺野古への移転阻止</a:t>
            </a:r>
            <a:endParaRPr lang="en-US" altLang="ja-JP" dirty="0"/>
          </a:p>
          <a:p>
            <a:r>
              <a:rPr kumimoji="1" lang="ja-JP" altLang="en-US" dirty="0"/>
              <a:t>原発の早期全廃</a:t>
            </a:r>
            <a:endParaRPr kumimoji="1" lang="en-US" altLang="ja-JP" dirty="0"/>
          </a:p>
          <a:p>
            <a:r>
              <a:rPr lang="ja-JP" altLang="en-US" dirty="0"/>
              <a:t>憲法裁判所の設置</a:t>
            </a:r>
            <a:endParaRPr lang="en-US" altLang="ja-JP" dirty="0"/>
          </a:p>
          <a:p>
            <a:r>
              <a:rPr kumimoji="1" lang="ja-JP" altLang="en-US" dirty="0"/>
              <a:t>いのちを守る政治：社会保障の充実</a:t>
            </a:r>
            <a:endParaRPr kumimoji="1" lang="en-US" altLang="ja-JP" dirty="0"/>
          </a:p>
          <a:p>
            <a:r>
              <a:rPr kumimoji="1" lang="ja-JP" altLang="en-US" dirty="0"/>
              <a:t>政官業学電利権忖度政治の全廃</a:t>
            </a:r>
          </a:p>
        </p:txBody>
      </p:sp>
    </p:spTree>
    <p:extLst>
      <p:ext uri="{BB962C8B-B14F-4D97-AF65-F5344CB8AC3E}">
        <p14:creationId xmlns:p14="http://schemas.microsoft.com/office/powerpoint/2010/main" val="61272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512</Words>
  <Application>Microsoft Macintosh PowerPoint</Application>
  <PresentationFormat>ワイド画面</PresentationFormat>
  <Paragraphs>51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UDP明朝 Medium</vt:lpstr>
      <vt:lpstr>Kozuka Gothic Pr6N R</vt:lpstr>
      <vt:lpstr>Kozuka Mincho Pr6N R</vt:lpstr>
      <vt:lpstr>游ゴシック</vt:lpstr>
      <vt:lpstr>游ゴシック Light</vt:lpstr>
      <vt:lpstr>Arial</vt:lpstr>
      <vt:lpstr>Office テーマ</vt:lpstr>
      <vt:lpstr>第3回共和党結党準備会  鳩山　友紀夫</vt:lpstr>
      <vt:lpstr>民主政治と共和政治</vt:lpstr>
      <vt:lpstr>共和主義宣言「次の日本へ」  　　　　　　　　　　　　　　</vt:lpstr>
      <vt:lpstr>習近平主席の発言メモ（2019.12.3）</vt:lpstr>
      <vt:lpstr>地球環境の悪化の深刻さ：人間の責任の認識 </vt:lpstr>
      <vt:lpstr>共和主義の政策として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共和主義宣言 「次の日本へ」出版報告会</dc:title>
  <dc:creator>suto nobuhiko</dc:creator>
  <cp:lastModifiedBy>山本 百合子</cp:lastModifiedBy>
  <cp:revision>13</cp:revision>
  <dcterms:created xsi:type="dcterms:W3CDTF">2019-10-24T06:15:47Z</dcterms:created>
  <dcterms:modified xsi:type="dcterms:W3CDTF">2019-12-15T05:00:00Z</dcterms:modified>
</cp:coreProperties>
</file>